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Lst>
  <p:sldSz cx="32918400" cy="21945600"/>
  <p:notesSz cx="6858000" cy="9144000"/>
  <p:defaultTextStyle>
    <a:defPPr>
      <a:defRPr lang="en-US"/>
    </a:defPPr>
    <a:lvl1pPr algn="r" rtl="0" eaLnBrk="0" fontAlgn="base" hangingPunct="0">
      <a:spcBef>
        <a:spcPct val="0"/>
      </a:spcBef>
      <a:spcAft>
        <a:spcPct val="0"/>
      </a:spcAft>
      <a:defRPr sz="1714" kern="1200">
        <a:solidFill>
          <a:schemeClr val="tx1"/>
        </a:solidFill>
        <a:latin typeface="Times" charset="0"/>
        <a:ea typeface="+mn-ea"/>
        <a:cs typeface="+mn-cs"/>
      </a:defRPr>
    </a:lvl1pPr>
    <a:lvl2pPr marL="326532" algn="r" rtl="0" eaLnBrk="0" fontAlgn="base" hangingPunct="0">
      <a:spcBef>
        <a:spcPct val="0"/>
      </a:spcBef>
      <a:spcAft>
        <a:spcPct val="0"/>
      </a:spcAft>
      <a:defRPr sz="1714" kern="1200">
        <a:solidFill>
          <a:schemeClr val="tx1"/>
        </a:solidFill>
        <a:latin typeface="Times" charset="0"/>
        <a:ea typeface="+mn-ea"/>
        <a:cs typeface="+mn-cs"/>
      </a:defRPr>
    </a:lvl2pPr>
    <a:lvl3pPr marL="653064" algn="r" rtl="0" eaLnBrk="0" fontAlgn="base" hangingPunct="0">
      <a:spcBef>
        <a:spcPct val="0"/>
      </a:spcBef>
      <a:spcAft>
        <a:spcPct val="0"/>
      </a:spcAft>
      <a:defRPr sz="1714" kern="1200">
        <a:solidFill>
          <a:schemeClr val="tx1"/>
        </a:solidFill>
        <a:latin typeface="Times" charset="0"/>
        <a:ea typeface="+mn-ea"/>
        <a:cs typeface="+mn-cs"/>
      </a:defRPr>
    </a:lvl3pPr>
    <a:lvl4pPr marL="979597" algn="r" rtl="0" eaLnBrk="0" fontAlgn="base" hangingPunct="0">
      <a:spcBef>
        <a:spcPct val="0"/>
      </a:spcBef>
      <a:spcAft>
        <a:spcPct val="0"/>
      </a:spcAft>
      <a:defRPr sz="1714" kern="1200">
        <a:solidFill>
          <a:schemeClr val="tx1"/>
        </a:solidFill>
        <a:latin typeface="Times" charset="0"/>
        <a:ea typeface="+mn-ea"/>
        <a:cs typeface="+mn-cs"/>
      </a:defRPr>
    </a:lvl4pPr>
    <a:lvl5pPr marL="1306129" algn="r" rtl="0" eaLnBrk="0" fontAlgn="base" hangingPunct="0">
      <a:spcBef>
        <a:spcPct val="0"/>
      </a:spcBef>
      <a:spcAft>
        <a:spcPct val="0"/>
      </a:spcAft>
      <a:defRPr sz="1714" kern="1200">
        <a:solidFill>
          <a:schemeClr val="tx1"/>
        </a:solidFill>
        <a:latin typeface="Times" charset="0"/>
        <a:ea typeface="+mn-ea"/>
        <a:cs typeface="+mn-cs"/>
      </a:defRPr>
    </a:lvl5pPr>
    <a:lvl6pPr marL="1632661" algn="l" defTabSz="653064" rtl="0" eaLnBrk="1" latinLnBrk="0" hangingPunct="1">
      <a:defRPr sz="1714" kern="1200">
        <a:solidFill>
          <a:schemeClr val="tx1"/>
        </a:solidFill>
        <a:latin typeface="Times" charset="0"/>
        <a:ea typeface="+mn-ea"/>
        <a:cs typeface="+mn-cs"/>
      </a:defRPr>
    </a:lvl6pPr>
    <a:lvl7pPr marL="1959193" algn="l" defTabSz="653064" rtl="0" eaLnBrk="1" latinLnBrk="0" hangingPunct="1">
      <a:defRPr sz="1714" kern="1200">
        <a:solidFill>
          <a:schemeClr val="tx1"/>
        </a:solidFill>
        <a:latin typeface="Times" charset="0"/>
        <a:ea typeface="+mn-ea"/>
        <a:cs typeface="+mn-cs"/>
      </a:defRPr>
    </a:lvl7pPr>
    <a:lvl8pPr marL="2285726" algn="l" defTabSz="653064" rtl="0" eaLnBrk="1" latinLnBrk="0" hangingPunct="1">
      <a:defRPr sz="1714" kern="1200">
        <a:solidFill>
          <a:schemeClr val="tx1"/>
        </a:solidFill>
        <a:latin typeface="Times" charset="0"/>
        <a:ea typeface="+mn-ea"/>
        <a:cs typeface="+mn-cs"/>
      </a:defRPr>
    </a:lvl8pPr>
    <a:lvl9pPr marL="2612258" algn="l" defTabSz="653064" rtl="0" eaLnBrk="1" latinLnBrk="0" hangingPunct="1">
      <a:defRPr sz="1714"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536"/>
    <a:srgbClr val="4C452B"/>
    <a:srgbClr val="FFFFFF"/>
    <a:srgbClr val="D2D0C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588" autoAdjust="0"/>
    <p:restoredTop sz="95707"/>
  </p:normalViewPr>
  <p:slideViewPr>
    <p:cSldViewPr>
      <p:cViewPr>
        <p:scale>
          <a:sx n="50" d="100"/>
          <a:sy n="50" d="100"/>
        </p:scale>
        <p:origin x="390" y="120"/>
      </p:cViewPr>
      <p:guideLst>
        <p:guide orient="horz" pos="6912"/>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6" y="6817784"/>
            <a:ext cx="27979688" cy="470323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4937523" y="12435417"/>
            <a:ext cx="23043356" cy="5609167"/>
          </a:xfrm>
          <a:prstGeom prst="rect">
            <a:avLst/>
          </a:prstGeom>
        </p:spPr>
        <p:txBody>
          <a:bodyPr/>
          <a:lstStyle>
            <a:lvl1pPr marL="0" indent="0" algn="ctr">
              <a:buNone/>
              <a:defRPr/>
            </a:lvl1pPr>
            <a:lvl2pPr marL="304815" indent="0" algn="ctr">
              <a:buNone/>
              <a:defRPr/>
            </a:lvl2pPr>
            <a:lvl3pPr marL="609630" indent="0" algn="ctr">
              <a:buNone/>
              <a:defRPr/>
            </a:lvl3pPr>
            <a:lvl4pPr marL="914446" indent="0" algn="ctr">
              <a:buNone/>
              <a:defRPr/>
            </a:lvl4pPr>
            <a:lvl5pPr marL="1219261" indent="0" algn="ctr">
              <a:buNone/>
              <a:defRPr/>
            </a:lvl5pPr>
            <a:lvl6pPr marL="1524076" indent="0" algn="ctr">
              <a:buNone/>
              <a:defRPr/>
            </a:lvl6pPr>
            <a:lvl7pPr marL="1828891" indent="0" algn="ctr">
              <a:buNone/>
              <a:defRPr/>
            </a:lvl7pPr>
            <a:lvl8pPr marL="2133707" indent="0" algn="ctr">
              <a:buNone/>
              <a:defRPr/>
            </a:lvl8pPr>
            <a:lvl9pPr marL="2438522"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45444" y="878417"/>
            <a:ext cx="29627513" cy="3657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45444" y="5120217"/>
            <a:ext cx="29627513" cy="1448329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079" y="878417"/>
            <a:ext cx="7406878" cy="1872509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45444" y="878417"/>
            <a:ext cx="22106335" cy="1872509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444" y="878417"/>
            <a:ext cx="29627513" cy="3657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45444" y="5120217"/>
            <a:ext cx="29627513" cy="14483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2292"/>
            <a:ext cx="27980879" cy="4358217"/>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2600325" y="9301692"/>
            <a:ext cx="27980879" cy="4800600"/>
          </a:xfrm>
          <a:prstGeom prst="rect">
            <a:avLst/>
          </a:prstGeom>
        </p:spPr>
        <p:txBody>
          <a:bodyPr anchor="b"/>
          <a:lstStyle>
            <a:lvl1pPr marL="0" indent="0">
              <a:buNone/>
              <a:defRPr sz="1333"/>
            </a:lvl1pPr>
            <a:lvl2pPr marL="304815" indent="0">
              <a:buNone/>
              <a:defRPr sz="1200"/>
            </a:lvl2pPr>
            <a:lvl3pPr marL="609630" indent="0">
              <a:buNone/>
              <a:defRPr sz="1067"/>
            </a:lvl3pPr>
            <a:lvl4pPr marL="914446" indent="0">
              <a:buNone/>
              <a:defRPr sz="933"/>
            </a:lvl4pPr>
            <a:lvl5pPr marL="1219261" indent="0">
              <a:buNone/>
              <a:defRPr sz="933"/>
            </a:lvl5pPr>
            <a:lvl6pPr marL="1524076" indent="0">
              <a:buNone/>
              <a:defRPr sz="933"/>
            </a:lvl6pPr>
            <a:lvl7pPr marL="1828891" indent="0">
              <a:buNone/>
              <a:defRPr sz="933"/>
            </a:lvl7pPr>
            <a:lvl8pPr marL="2133707" indent="0">
              <a:buNone/>
              <a:defRPr sz="933"/>
            </a:lvl8pPr>
            <a:lvl9pPr marL="2438522" indent="0">
              <a:buNone/>
              <a:defRPr sz="933"/>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444" y="878417"/>
            <a:ext cx="29627513" cy="3657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45444" y="5120217"/>
            <a:ext cx="14756606" cy="14483292"/>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6351" y="5120217"/>
            <a:ext cx="14756606" cy="14483292"/>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444" y="878417"/>
            <a:ext cx="29627513" cy="3657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444" y="4912784"/>
            <a:ext cx="14544675" cy="2046817"/>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1645444" y="6959600"/>
            <a:ext cx="14544675" cy="12643909"/>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29" y="4912784"/>
            <a:ext cx="14550628" cy="2046817"/>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16722329" y="6959600"/>
            <a:ext cx="14550628" cy="12643909"/>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5444" y="878417"/>
            <a:ext cx="29627513" cy="36576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4" y="874184"/>
            <a:ext cx="10829925" cy="3717925"/>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12870656" y="874184"/>
            <a:ext cx="18402300" cy="1872932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4" y="4592109"/>
            <a:ext cx="10829925" cy="15011400"/>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8" y="15361709"/>
            <a:ext cx="19751278" cy="1813983"/>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6451998" y="1961092"/>
            <a:ext cx="19751278" cy="13166725"/>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6451998" y="17175692"/>
            <a:ext cx="19751278" cy="257492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32918400" cy="2387600"/>
          </a:xfrm>
          <a:prstGeom prst="rect">
            <a:avLst/>
          </a:prstGeom>
          <a:solidFill>
            <a:srgbClr val="B31536"/>
          </a:solidFill>
          <a:ln w="9525">
            <a:noFill/>
            <a:miter lim="800000"/>
            <a:headEnd/>
            <a:tailEnd/>
          </a:ln>
          <a:effectLst/>
        </p:spPr>
        <p:txBody>
          <a:bodyPr wrap="none" anchor="ctr"/>
          <a:lstStyle/>
          <a:p>
            <a:pPr algn="ctr"/>
            <a:endParaRPr lang="en-US" sz="1143" dirty="0"/>
          </a:p>
        </p:txBody>
      </p:sp>
      <p:sp>
        <p:nvSpPr>
          <p:cNvPr id="1032" name="Rectangle 8"/>
          <p:cNvSpPr>
            <a:spLocks noChangeArrowheads="1"/>
          </p:cNvSpPr>
          <p:nvPr userDrawn="1"/>
        </p:nvSpPr>
        <p:spPr bwMode="auto">
          <a:xfrm>
            <a:off x="0" y="20980400"/>
            <a:ext cx="32918400" cy="965200"/>
          </a:xfrm>
          <a:prstGeom prst="rect">
            <a:avLst/>
          </a:prstGeom>
          <a:solidFill>
            <a:srgbClr val="B31536"/>
          </a:solidFill>
          <a:ln w="9525">
            <a:noFill/>
            <a:miter lim="800000"/>
            <a:headEnd/>
            <a:tailEnd/>
          </a:ln>
          <a:effectLst/>
        </p:spPr>
        <p:txBody>
          <a:bodyPr wrap="none" anchor="ctr"/>
          <a:lstStyle/>
          <a:p>
            <a:endParaRPr lang="en-US" sz="1143" dirty="0"/>
          </a:p>
        </p:txBody>
      </p:sp>
      <p:sp>
        <p:nvSpPr>
          <p:cNvPr id="1033" name="Rectangle 9"/>
          <p:cNvSpPr>
            <a:spLocks noChangeArrowheads="1"/>
          </p:cNvSpPr>
          <p:nvPr userDrawn="1"/>
        </p:nvSpPr>
        <p:spPr bwMode="auto">
          <a:xfrm>
            <a:off x="0" y="2387600"/>
            <a:ext cx="32918400" cy="1066800"/>
          </a:xfrm>
          <a:prstGeom prst="rect">
            <a:avLst/>
          </a:prstGeom>
          <a:solidFill>
            <a:srgbClr val="D2D0CA"/>
          </a:solidFill>
          <a:ln w="9525">
            <a:noFill/>
            <a:miter lim="800000"/>
            <a:headEnd/>
            <a:tailEnd/>
          </a:ln>
          <a:effectLst/>
        </p:spPr>
        <p:txBody>
          <a:bodyPr wrap="none" anchor="ctr"/>
          <a:lstStyle/>
          <a:p>
            <a:endParaRPr lang="en-US" sz="1143" dirty="0"/>
          </a:p>
        </p:txBody>
      </p:sp>
      <p:pic>
        <p:nvPicPr>
          <p:cNvPr id="6" name="Picture 5"/>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0154" y="313371"/>
            <a:ext cx="12230092" cy="81418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26438" rtl="0" fontAlgn="base">
        <a:spcBef>
          <a:spcPct val="0"/>
        </a:spcBef>
        <a:spcAft>
          <a:spcPct val="0"/>
        </a:spcAft>
        <a:defRPr sz="14067">
          <a:solidFill>
            <a:schemeClr val="tx2"/>
          </a:solidFill>
          <a:latin typeface="+mj-lt"/>
          <a:ea typeface="+mj-ea"/>
          <a:cs typeface="+mj-cs"/>
        </a:defRPr>
      </a:lvl1pPr>
      <a:lvl2pPr algn="ctr" defTabSz="2926438" rtl="0" fontAlgn="base">
        <a:spcBef>
          <a:spcPct val="0"/>
        </a:spcBef>
        <a:spcAft>
          <a:spcPct val="0"/>
        </a:spcAft>
        <a:defRPr sz="14067">
          <a:solidFill>
            <a:schemeClr val="tx2"/>
          </a:solidFill>
          <a:latin typeface="Times" charset="0"/>
        </a:defRPr>
      </a:lvl2pPr>
      <a:lvl3pPr algn="ctr" defTabSz="2926438" rtl="0" fontAlgn="base">
        <a:spcBef>
          <a:spcPct val="0"/>
        </a:spcBef>
        <a:spcAft>
          <a:spcPct val="0"/>
        </a:spcAft>
        <a:defRPr sz="14067">
          <a:solidFill>
            <a:schemeClr val="tx2"/>
          </a:solidFill>
          <a:latin typeface="Times" charset="0"/>
        </a:defRPr>
      </a:lvl3pPr>
      <a:lvl4pPr algn="ctr" defTabSz="2926438" rtl="0" fontAlgn="base">
        <a:spcBef>
          <a:spcPct val="0"/>
        </a:spcBef>
        <a:spcAft>
          <a:spcPct val="0"/>
        </a:spcAft>
        <a:defRPr sz="14067">
          <a:solidFill>
            <a:schemeClr val="tx2"/>
          </a:solidFill>
          <a:latin typeface="Times" charset="0"/>
        </a:defRPr>
      </a:lvl4pPr>
      <a:lvl5pPr algn="ctr" defTabSz="2926438" rtl="0" fontAlgn="base">
        <a:spcBef>
          <a:spcPct val="0"/>
        </a:spcBef>
        <a:spcAft>
          <a:spcPct val="0"/>
        </a:spcAft>
        <a:defRPr sz="14067">
          <a:solidFill>
            <a:schemeClr val="tx2"/>
          </a:solidFill>
          <a:latin typeface="Times" charset="0"/>
        </a:defRPr>
      </a:lvl5pPr>
      <a:lvl6pPr marL="304815" algn="ctr" defTabSz="2926438" rtl="0" fontAlgn="base">
        <a:spcBef>
          <a:spcPct val="0"/>
        </a:spcBef>
        <a:spcAft>
          <a:spcPct val="0"/>
        </a:spcAft>
        <a:defRPr sz="14067">
          <a:solidFill>
            <a:schemeClr val="tx2"/>
          </a:solidFill>
          <a:latin typeface="Times" charset="0"/>
        </a:defRPr>
      </a:lvl6pPr>
      <a:lvl7pPr marL="609630" algn="ctr" defTabSz="2926438" rtl="0" fontAlgn="base">
        <a:spcBef>
          <a:spcPct val="0"/>
        </a:spcBef>
        <a:spcAft>
          <a:spcPct val="0"/>
        </a:spcAft>
        <a:defRPr sz="14067">
          <a:solidFill>
            <a:schemeClr val="tx2"/>
          </a:solidFill>
          <a:latin typeface="Times" charset="0"/>
        </a:defRPr>
      </a:lvl7pPr>
      <a:lvl8pPr marL="914446" algn="ctr" defTabSz="2926438" rtl="0" fontAlgn="base">
        <a:spcBef>
          <a:spcPct val="0"/>
        </a:spcBef>
        <a:spcAft>
          <a:spcPct val="0"/>
        </a:spcAft>
        <a:defRPr sz="14067">
          <a:solidFill>
            <a:schemeClr val="tx2"/>
          </a:solidFill>
          <a:latin typeface="Times" charset="0"/>
        </a:defRPr>
      </a:lvl8pPr>
      <a:lvl9pPr marL="1219261" algn="ctr" defTabSz="2926438" rtl="0" fontAlgn="base">
        <a:spcBef>
          <a:spcPct val="0"/>
        </a:spcBef>
        <a:spcAft>
          <a:spcPct val="0"/>
        </a:spcAft>
        <a:defRPr sz="14067">
          <a:solidFill>
            <a:schemeClr val="tx2"/>
          </a:solidFill>
          <a:latin typeface="Times" charset="0"/>
        </a:defRPr>
      </a:lvl9pPr>
    </p:titleStyle>
    <p:bodyStyle>
      <a:lvl1pPr marL="1097547" indent="-1097547" algn="l" defTabSz="2926438" rtl="0" fontAlgn="base">
        <a:spcBef>
          <a:spcPct val="20000"/>
        </a:spcBef>
        <a:spcAft>
          <a:spcPct val="0"/>
        </a:spcAft>
        <a:buChar char="•"/>
        <a:defRPr sz="10267">
          <a:solidFill>
            <a:schemeClr val="tx1"/>
          </a:solidFill>
          <a:latin typeface="+mn-lt"/>
          <a:ea typeface="+mn-ea"/>
          <a:cs typeface="+mn-cs"/>
        </a:defRPr>
      </a:lvl1pPr>
      <a:lvl2pPr marL="2377136" indent="-914446" algn="l" defTabSz="2926438" rtl="0" fontAlgn="base">
        <a:spcBef>
          <a:spcPct val="20000"/>
        </a:spcBef>
        <a:spcAft>
          <a:spcPct val="0"/>
        </a:spcAft>
        <a:buChar char="–"/>
        <a:defRPr sz="8934">
          <a:solidFill>
            <a:schemeClr val="tx1"/>
          </a:solidFill>
          <a:latin typeface="+mn-lt"/>
        </a:defRPr>
      </a:lvl2pPr>
      <a:lvl3pPr marL="3657783" indent="-731345" algn="l" defTabSz="2926438" rtl="0" fontAlgn="base">
        <a:spcBef>
          <a:spcPct val="20000"/>
        </a:spcBef>
        <a:spcAft>
          <a:spcPct val="0"/>
        </a:spcAft>
        <a:buChar char="•"/>
        <a:defRPr sz="7667">
          <a:solidFill>
            <a:schemeClr val="tx1"/>
          </a:solidFill>
          <a:latin typeface="+mn-lt"/>
        </a:defRPr>
      </a:lvl3pPr>
      <a:lvl4pPr marL="5120473" indent="-731345" algn="l" defTabSz="2926438" rtl="0" fontAlgn="base">
        <a:spcBef>
          <a:spcPct val="20000"/>
        </a:spcBef>
        <a:spcAft>
          <a:spcPct val="0"/>
        </a:spcAft>
        <a:buChar char="–"/>
        <a:defRPr sz="6400">
          <a:solidFill>
            <a:schemeClr val="tx1"/>
          </a:solidFill>
          <a:latin typeface="+mn-lt"/>
        </a:defRPr>
      </a:lvl4pPr>
      <a:lvl5pPr marL="6584221" indent="-731345" algn="l" defTabSz="2926438" rtl="0" fontAlgn="base">
        <a:spcBef>
          <a:spcPct val="20000"/>
        </a:spcBef>
        <a:spcAft>
          <a:spcPct val="0"/>
        </a:spcAft>
        <a:buChar char="»"/>
        <a:defRPr sz="6400">
          <a:solidFill>
            <a:schemeClr val="tx1"/>
          </a:solidFill>
          <a:latin typeface="+mn-lt"/>
        </a:defRPr>
      </a:lvl5pPr>
      <a:lvl6pPr marL="6889036" indent="-731345" algn="l" defTabSz="2926438" rtl="0" fontAlgn="base">
        <a:spcBef>
          <a:spcPct val="20000"/>
        </a:spcBef>
        <a:spcAft>
          <a:spcPct val="0"/>
        </a:spcAft>
        <a:buChar char="»"/>
        <a:defRPr sz="6400">
          <a:solidFill>
            <a:schemeClr val="tx1"/>
          </a:solidFill>
          <a:latin typeface="+mn-lt"/>
        </a:defRPr>
      </a:lvl6pPr>
      <a:lvl7pPr marL="7193852" indent="-731345" algn="l" defTabSz="2926438" rtl="0" fontAlgn="base">
        <a:spcBef>
          <a:spcPct val="20000"/>
        </a:spcBef>
        <a:spcAft>
          <a:spcPct val="0"/>
        </a:spcAft>
        <a:buChar char="»"/>
        <a:defRPr sz="6400">
          <a:solidFill>
            <a:schemeClr val="tx1"/>
          </a:solidFill>
          <a:latin typeface="+mn-lt"/>
        </a:defRPr>
      </a:lvl7pPr>
      <a:lvl8pPr marL="7498667" indent="-731345" algn="l" defTabSz="2926438" rtl="0" fontAlgn="base">
        <a:spcBef>
          <a:spcPct val="20000"/>
        </a:spcBef>
        <a:spcAft>
          <a:spcPct val="0"/>
        </a:spcAft>
        <a:buChar char="»"/>
        <a:defRPr sz="6400">
          <a:solidFill>
            <a:schemeClr val="tx1"/>
          </a:solidFill>
          <a:latin typeface="+mn-lt"/>
        </a:defRPr>
      </a:lvl8pPr>
      <a:lvl9pPr marL="7803482" indent="-731345" algn="l" defTabSz="2926438" rtl="0" fontAlgn="base">
        <a:spcBef>
          <a:spcPct val="20000"/>
        </a:spcBef>
        <a:spcAft>
          <a:spcPct val="0"/>
        </a:spcAft>
        <a:buChar char="»"/>
        <a:defRPr sz="6400">
          <a:solidFill>
            <a:schemeClr val="tx1"/>
          </a:solidFill>
          <a:latin typeface="+mn-lt"/>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png"/><Relationship Id="rId7"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png"/><Relationship Id="rId10" Type="http://schemas.openxmlformats.org/officeDocument/2006/relationships/image" Target="../media/image9.emf"/><Relationship Id="rId4" Type="http://schemas.microsoft.com/office/2007/relationships/hdphoto" Target="../media/hdphoto1.wdp"/><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1143000" y="1290109"/>
            <a:ext cx="14465820" cy="830997"/>
          </a:xfrm>
          <a:prstGeom prst="rect">
            <a:avLst/>
          </a:prstGeom>
          <a:noFill/>
          <a:ln w="9525">
            <a:noFill/>
            <a:miter lim="800000"/>
            <a:headEnd/>
            <a:tailEnd/>
          </a:ln>
          <a:effectLst/>
        </p:spPr>
        <p:txBody>
          <a:bodyPr wrap="none">
            <a:spAutoFit/>
          </a:bodyPr>
          <a:lstStyle/>
          <a:p>
            <a:pPr algn="l"/>
            <a:r>
              <a:rPr lang="en-US" sz="4800" b="1" dirty="0">
                <a:solidFill>
                  <a:srgbClr val="FFFFFF"/>
                </a:solidFill>
                <a:latin typeface="Arial" charset="0"/>
              </a:rPr>
              <a:t>Department of Plant Pathology and Microbiology</a:t>
            </a:r>
          </a:p>
        </p:txBody>
      </p:sp>
      <p:sp>
        <p:nvSpPr>
          <p:cNvPr id="2062" name="Text Box 14"/>
          <p:cNvSpPr txBox="1">
            <a:spLocks noChangeArrowheads="1"/>
          </p:cNvSpPr>
          <p:nvPr/>
        </p:nvSpPr>
        <p:spPr bwMode="auto">
          <a:xfrm>
            <a:off x="1524000" y="21054300"/>
            <a:ext cx="5280272" cy="738664"/>
          </a:xfrm>
          <a:prstGeom prst="rect">
            <a:avLst/>
          </a:prstGeom>
          <a:noFill/>
          <a:ln w="9525">
            <a:noFill/>
            <a:miter lim="800000"/>
            <a:headEnd/>
            <a:tailEnd/>
          </a:ln>
          <a:effectLst/>
        </p:spPr>
        <p:txBody>
          <a:bodyPr wrap="square">
            <a:spAutoFit/>
          </a:bodyPr>
          <a:lstStyle/>
          <a:p>
            <a:pPr algn="l"/>
            <a:r>
              <a:rPr lang="en-US" sz="1400" dirty="0">
                <a:solidFill>
                  <a:schemeClr val="bg1"/>
                </a:solidFill>
                <a:latin typeface="+mn-lt"/>
              </a:rPr>
              <a:t>[1] Naylor, D., &amp; Coleman-</a:t>
            </a:r>
            <a:r>
              <a:rPr lang="en-US" sz="1400" dirty="0" err="1">
                <a:solidFill>
                  <a:schemeClr val="bg1"/>
                </a:solidFill>
                <a:latin typeface="+mn-lt"/>
              </a:rPr>
              <a:t>Derr</a:t>
            </a:r>
            <a:r>
              <a:rPr lang="en-US" sz="1400" dirty="0">
                <a:solidFill>
                  <a:schemeClr val="bg1"/>
                </a:solidFill>
                <a:latin typeface="+mn-lt"/>
              </a:rPr>
              <a:t>, D. (2018). Drought stress and root-associated bacterial communities. </a:t>
            </a:r>
            <a:r>
              <a:rPr lang="en-US" sz="1400" i="1" dirty="0">
                <a:solidFill>
                  <a:schemeClr val="bg1"/>
                </a:solidFill>
                <a:latin typeface="+mn-lt"/>
              </a:rPr>
              <a:t>Frontiers in Plant Science</a:t>
            </a:r>
            <a:r>
              <a:rPr lang="en-US" sz="1400" dirty="0">
                <a:solidFill>
                  <a:schemeClr val="bg1"/>
                </a:solidFill>
                <a:latin typeface="+mn-lt"/>
              </a:rPr>
              <a:t>, </a:t>
            </a:r>
            <a:r>
              <a:rPr lang="en-US" sz="1400" i="1" dirty="0">
                <a:solidFill>
                  <a:schemeClr val="bg1"/>
                </a:solidFill>
                <a:latin typeface="+mn-lt"/>
              </a:rPr>
              <a:t>8</a:t>
            </a:r>
            <a:r>
              <a:rPr lang="en-US" sz="1400" dirty="0">
                <a:solidFill>
                  <a:schemeClr val="bg1"/>
                </a:solidFill>
                <a:latin typeface="+mn-lt"/>
              </a:rPr>
              <a:t>(January), 1–16. https://doi.org/10.3389/fpls.2017.02223</a:t>
            </a:r>
          </a:p>
        </p:txBody>
      </p:sp>
      <p:sp>
        <p:nvSpPr>
          <p:cNvPr id="2" name="TextBox 1"/>
          <p:cNvSpPr txBox="1"/>
          <p:nvPr/>
        </p:nvSpPr>
        <p:spPr>
          <a:xfrm>
            <a:off x="282330" y="3657600"/>
            <a:ext cx="10188329" cy="5816977"/>
          </a:xfrm>
          <a:prstGeom prst="rect">
            <a:avLst/>
          </a:prstGeom>
          <a:solidFill>
            <a:srgbClr val="B31536"/>
          </a:solidFill>
        </p:spPr>
        <p:txBody>
          <a:bodyPr wrap="square" rtlCol="0">
            <a:spAutoFit/>
          </a:bodyPr>
          <a:lstStyle/>
          <a:p>
            <a:pPr algn="ctr"/>
            <a:r>
              <a:rPr lang="en-US" sz="3600" dirty="0">
                <a:solidFill>
                  <a:schemeClr val="bg1"/>
                </a:solidFill>
              </a:rPr>
              <a:t>Introduction</a:t>
            </a:r>
          </a:p>
          <a:p>
            <a:pPr algn="l"/>
            <a:r>
              <a:rPr lang="en-US" sz="2800" dirty="0">
                <a:solidFill>
                  <a:schemeClr val="bg1"/>
                </a:solidFill>
              </a:rPr>
              <a:t>As the world continues to grow in population the demand for higher crop yields will continue to grow. Droughts are increasing in frequency and intensity, and drought conditions can significantly decrease crop yields. The focus of this research is to exploit beneficial interactions between plants and bacteria to help plants withstand drought stress.</a:t>
            </a:r>
          </a:p>
          <a:p>
            <a:pPr algn="ctr"/>
            <a:endParaRPr lang="en-US" sz="2800" dirty="0">
              <a:solidFill>
                <a:schemeClr val="bg1"/>
              </a:solidFill>
            </a:endParaRPr>
          </a:p>
          <a:p>
            <a:pPr algn="l"/>
            <a:r>
              <a:rPr lang="en-US" sz="2800" dirty="0">
                <a:solidFill>
                  <a:schemeClr val="bg1"/>
                </a:solidFill>
              </a:rPr>
              <a:t>We hypothesized that several unique bacterial strains with key functions would detectably improve plant growth under drought stress. This study aims to provide insight into the roles that bacterial communities can play in maintaining plant yields in the face of drought.</a:t>
            </a:r>
          </a:p>
        </p:txBody>
      </p:sp>
      <p:sp>
        <p:nvSpPr>
          <p:cNvPr id="11" name="TextBox 10"/>
          <p:cNvSpPr txBox="1"/>
          <p:nvPr/>
        </p:nvSpPr>
        <p:spPr>
          <a:xfrm>
            <a:off x="282330" y="9677400"/>
            <a:ext cx="10188329" cy="584775"/>
          </a:xfrm>
          <a:prstGeom prst="rect">
            <a:avLst/>
          </a:prstGeom>
          <a:solidFill>
            <a:srgbClr val="B31536"/>
          </a:solidFill>
        </p:spPr>
        <p:txBody>
          <a:bodyPr wrap="square" rtlCol="0">
            <a:spAutoFit/>
          </a:bodyPr>
          <a:lstStyle/>
          <a:p>
            <a:pPr algn="ctr"/>
            <a:r>
              <a:rPr lang="en-US" sz="3200" dirty="0">
                <a:solidFill>
                  <a:schemeClr val="bg1"/>
                </a:solidFill>
              </a:rPr>
              <a:t>Methods</a:t>
            </a:r>
            <a:endParaRPr lang="en-US" sz="2000" dirty="0">
              <a:solidFill>
                <a:schemeClr val="bg1"/>
              </a:solidFill>
            </a:endParaRPr>
          </a:p>
        </p:txBody>
      </p:sp>
      <p:sp>
        <p:nvSpPr>
          <p:cNvPr id="12" name="TextBox 11"/>
          <p:cNvSpPr txBox="1"/>
          <p:nvPr/>
        </p:nvSpPr>
        <p:spPr>
          <a:xfrm>
            <a:off x="10820398" y="16187440"/>
            <a:ext cx="9813763" cy="4462760"/>
          </a:xfrm>
          <a:prstGeom prst="rect">
            <a:avLst/>
          </a:prstGeom>
          <a:solidFill>
            <a:srgbClr val="B31536"/>
          </a:solidFill>
        </p:spPr>
        <p:txBody>
          <a:bodyPr wrap="square" rtlCol="0">
            <a:spAutoFit/>
          </a:bodyPr>
          <a:lstStyle/>
          <a:p>
            <a:pPr algn="ctr"/>
            <a:r>
              <a:rPr lang="en-US" sz="3200" dirty="0">
                <a:solidFill>
                  <a:schemeClr val="bg1"/>
                </a:solidFill>
              </a:rPr>
              <a:t>Conclusion</a:t>
            </a:r>
          </a:p>
          <a:p>
            <a:pPr algn="l"/>
            <a:r>
              <a:rPr lang="en-US" sz="2800" dirty="0">
                <a:solidFill>
                  <a:schemeClr val="bg1"/>
                </a:solidFill>
              </a:rPr>
              <a:t>The interactions between microbe and plant are complex and are the result of synergistic effects of a community and the environment. The experimental groups used here attempt to simplify the complexities of these interactions and determine if any individual or group of bacteria may improve the fitness of soybean under drought. Strain 24 of </a:t>
            </a:r>
            <a:r>
              <a:rPr lang="en-US" sz="2800" i="1" dirty="0" err="1">
                <a:solidFill>
                  <a:schemeClr val="bg1"/>
                </a:solidFill>
              </a:rPr>
              <a:t>Burkholderia</a:t>
            </a:r>
            <a:r>
              <a:rPr lang="en-US" sz="2800" dirty="0">
                <a:solidFill>
                  <a:schemeClr val="bg1"/>
                </a:solidFill>
              </a:rPr>
              <a:t>, a high siderophore producer, significantly stimulated above-ground and root biomass. Further research needs to be done to determine what specific interactions led to this improvement in fitness under drought.</a:t>
            </a:r>
          </a:p>
        </p:txBody>
      </p:sp>
      <p:pic>
        <p:nvPicPr>
          <p:cNvPr id="4" name="Picture 3">
            <a:extLst>
              <a:ext uri="{FF2B5EF4-FFF2-40B4-BE49-F238E27FC236}">
                <a16:creationId xmlns:a16="http://schemas.microsoft.com/office/drawing/2014/main" id="{57E72F7D-F181-6946-A71B-07CA82A9E251}"/>
              </a:ext>
            </a:extLst>
          </p:cNvPr>
          <p:cNvPicPr>
            <a:picLocks noChangeAspect="1"/>
          </p:cNvPicPr>
          <p:nvPr/>
        </p:nvPicPr>
        <p:blipFill rotWithShape="1">
          <a:blip r:embed="rId2">
            <a:extLst>
              <a:ext uri="{28A0092B-C50C-407E-A947-70E740481C1C}">
                <a14:useLocalDpi xmlns:a14="http://schemas.microsoft.com/office/drawing/2010/main" val="0"/>
              </a:ext>
            </a:extLst>
          </a:blip>
          <a:srcRect l="1261" t="6880" r="8001" b="24005"/>
          <a:stretch/>
        </p:blipFill>
        <p:spPr>
          <a:xfrm>
            <a:off x="10744200" y="11963400"/>
            <a:ext cx="6805057" cy="3970603"/>
          </a:xfrm>
          <a:prstGeom prst="rect">
            <a:avLst/>
          </a:prstGeom>
        </p:spPr>
      </p:pic>
      <p:sp>
        <p:nvSpPr>
          <p:cNvPr id="19" name="TextBox 18">
            <a:extLst>
              <a:ext uri="{FF2B5EF4-FFF2-40B4-BE49-F238E27FC236}">
                <a16:creationId xmlns:a16="http://schemas.microsoft.com/office/drawing/2014/main" id="{3FF7264A-8C2F-8A4E-8E01-CCA9DE86F170}"/>
              </a:ext>
            </a:extLst>
          </p:cNvPr>
          <p:cNvSpPr txBox="1"/>
          <p:nvPr/>
        </p:nvSpPr>
        <p:spPr>
          <a:xfrm>
            <a:off x="17389979" y="11734800"/>
            <a:ext cx="3184021" cy="4247317"/>
          </a:xfrm>
          <a:prstGeom prst="rect">
            <a:avLst/>
          </a:prstGeom>
          <a:noFill/>
        </p:spPr>
        <p:txBody>
          <a:bodyPr wrap="square" rtlCol="0">
            <a:spAutoFit/>
          </a:bodyPr>
          <a:lstStyle/>
          <a:p>
            <a:pPr algn="l"/>
            <a:r>
              <a:rPr lang="en-US" sz="1800" b="1" dirty="0"/>
              <a:t>Figure 1 Representation of distinct microbial groups among 120 isolates in a soybean root collection.</a:t>
            </a:r>
            <a:r>
              <a:rPr lang="en-US" sz="1800" dirty="0"/>
              <a:t> 16S sequence data were aligned and classified using SILVA Database. We saw a large prevalence of </a:t>
            </a:r>
            <a:r>
              <a:rPr lang="en-US" sz="1800" i="1" dirty="0"/>
              <a:t>Proteobacteria, Firmicutes, </a:t>
            </a:r>
            <a:r>
              <a:rPr lang="en-US" sz="1800" dirty="0"/>
              <a:t>and </a:t>
            </a:r>
            <a:r>
              <a:rPr lang="en-US" sz="1800" i="1" dirty="0"/>
              <a:t>Actinobacteria </a:t>
            </a:r>
            <a:r>
              <a:rPr lang="en-US" sz="1800" dirty="0"/>
              <a:t>phyla. We were interested particularly in the phylum </a:t>
            </a:r>
            <a:r>
              <a:rPr lang="en-US" sz="1800" i="1" dirty="0" err="1"/>
              <a:t>Actinbacteria</a:t>
            </a:r>
            <a:r>
              <a:rPr lang="en-US" sz="1800" dirty="0"/>
              <a:t> due to their reported influence on drought conditions in early growth stages of plant rhizosphere [1].</a:t>
            </a:r>
            <a:endParaRPr lang="en-US" sz="1800" b="1" dirty="0"/>
          </a:p>
        </p:txBody>
      </p:sp>
      <p:sp>
        <p:nvSpPr>
          <p:cNvPr id="20" name="TextBox 19">
            <a:extLst>
              <a:ext uri="{FF2B5EF4-FFF2-40B4-BE49-F238E27FC236}">
                <a16:creationId xmlns:a16="http://schemas.microsoft.com/office/drawing/2014/main" id="{D332B1EE-A99B-0048-9374-0D77C9C223B7}"/>
              </a:ext>
            </a:extLst>
          </p:cNvPr>
          <p:cNvSpPr txBox="1"/>
          <p:nvPr/>
        </p:nvSpPr>
        <p:spPr>
          <a:xfrm>
            <a:off x="20933124" y="8822103"/>
            <a:ext cx="6192153" cy="2031325"/>
          </a:xfrm>
          <a:prstGeom prst="rect">
            <a:avLst/>
          </a:prstGeom>
          <a:noFill/>
        </p:spPr>
        <p:txBody>
          <a:bodyPr wrap="square" rtlCol="0">
            <a:spAutoFit/>
          </a:bodyPr>
          <a:lstStyle/>
          <a:p>
            <a:pPr algn="l"/>
            <a:r>
              <a:rPr lang="en-US" sz="1800" b="1" dirty="0"/>
              <a:t>Figure 3 Quantification of the extracellular catalase activity </a:t>
            </a:r>
            <a:r>
              <a:rPr lang="en-US" sz="1800" b="1" i="1" dirty="0"/>
              <a:t>in vitro</a:t>
            </a:r>
            <a:r>
              <a:rPr lang="en-US" sz="1800" b="1" dirty="0"/>
              <a:t>. </a:t>
            </a:r>
            <a:r>
              <a:rPr lang="en-US" sz="1800" dirty="0"/>
              <a:t>Catalase production was measured in </a:t>
            </a:r>
            <a:r>
              <a:rPr lang="en-US" sz="1800" dirty="0" err="1"/>
              <a:t>immulsion</a:t>
            </a:r>
            <a:r>
              <a:rPr lang="en-US" sz="1800" dirty="0"/>
              <a:t> assay</a:t>
            </a:r>
            <a:r>
              <a:rPr lang="en-US" sz="1800" b="1" dirty="0"/>
              <a:t> [2]. </a:t>
            </a:r>
            <a:r>
              <a:rPr lang="en-US" sz="1800" dirty="0"/>
              <a:t>Here we demonstrate the ability of the isolates to produce catalase may help reduce toxicity conferred by reactive oxygen species in plants under drought [3]. Species of </a:t>
            </a:r>
            <a:r>
              <a:rPr lang="en-US" sz="1800" i="1" dirty="0"/>
              <a:t>Bacillus</a:t>
            </a:r>
            <a:r>
              <a:rPr lang="en-US" sz="1800" dirty="0"/>
              <a:t> and </a:t>
            </a:r>
            <a:r>
              <a:rPr lang="en-US" sz="1800" i="1" dirty="0"/>
              <a:t>Streptomyces</a:t>
            </a:r>
            <a:r>
              <a:rPr lang="en-US" sz="1800" dirty="0"/>
              <a:t> are most prevalent, but a wide variety of genera </a:t>
            </a:r>
            <a:r>
              <a:rPr lang="en-US" sz="1800" dirty="0" err="1"/>
              <a:t>exhibitt</a:t>
            </a:r>
            <a:r>
              <a:rPr lang="en-US" sz="1800" dirty="0"/>
              <a:t> high levels of catalase activity within this collection.</a:t>
            </a:r>
            <a:endParaRPr lang="en-US" sz="1800" b="1" dirty="0"/>
          </a:p>
        </p:txBody>
      </p:sp>
      <p:sp>
        <p:nvSpPr>
          <p:cNvPr id="23" name="TextBox 22">
            <a:extLst>
              <a:ext uri="{FF2B5EF4-FFF2-40B4-BE49-F238E27FC236}">
                <a16:creationId xmlns:a16="http://schemas.microsoft.com/office/drawing/2014/main" id="{2590DC1F-6119-A140-B59E-D1ED25FA25A9}"/>
              </a:ext>
            </a:extLst>
          </p:cNvPr>
          <p:cNvSpPr txBox="1"/>
          <p:nvPr/>
        </p:nvSpPr>
        <p:spPr>
          <a:xfrm>
            <a:off x="10798399" y="9100053"/>
            <a:ext cx="9794676" cy="2031325"/>
          </a:xfrm>
          <a:prstGeom prst="rect">
            <a:avLst/>
          </a:prstGeom>
          <a:noFill/>
        </p:spPr>
        <p:txBody>
          <a:bodyPr wrap="square" rtlCol="0">
            <a:spAutoFit/>
          </a:bodyPr>
          <a:lstStyle/>
          <a:p>
            <a:pPr algn="l"/>
            <a:r>
              <a:rPr lang="en-US" sz="1800" b="1" dirty="0"/>
              <a:t>Figure 2 Competition for iron causes a zone of growth suppression of </a:t>
            </a:r>
            <a:r>
              <a:rPr lang="en-US" sz="1800" b="1" i="1" dirty="0"/>
              <a:t>Erwinia </a:t>
            </a:r>
            <a:r>
              <a:rPr lang="en-US" sz="1800" b="1" i="1" dirty="0" err="1"/>
              <a:t>tracheiphila</a:t>
            </a:r>
            <a:r>
              <a:rPr lang="en-US" sz="1800" b="1" i="1" dirty="0"/>
              <a:t> </a:t>
            </a:r>
            <a:r>
              <a:rPr lang="en-US" sz="1800" b="1" dirty="0"/>
              <a:t>SCR3</a:t>
            </a:r>
            <a:r>
              <a:rPr lang="en-US" sz="1800" dirty="0"/>
              <a:t>. Siderophore production was quantified using a bioassay for which the ability to restrict the growth of a test bacterium in a low iron medium, but not a high iron medium, was used as a proxy for siderophore production. Strains that competed </a:t>
            </a:r>
            <a:r>
              <a:rPr lang="en-US" sz="1800" dirty="0" err="1"/>
              <a:t>soley</a:t>
            </a:r>
            <a:r>
              <a:rPr lang="en-US" sz="1800" dirty="0"/>
              <a:t> for iron when iron was limiting on the KB media are shown on the left. On the right are species that showed some competition with SCR3 even when iron was in excess, suggesting that these bacteria also produce antibiotic compounds. Notable genera for high levels of siderophore production were </a:t>
            </a:r>
            <a:r>
              <a:rPr lang="en-US" sz="1800" i="1" dirty="0" err="1"/>
              <a:t>Burkholderia</a:t>
            </a:r>
            <a:r>
              <a:rPr lang="en-US" sz="1800" i="1" dirty="0"/>
              <a:t>, Streptomyces, </a:t>
            </a:r>
            <a:r>
              <a:rPr lang="en-US" sz="1800" i="1" dirty="0" err="1"/>
              <a:t>Ralstonia</a:t>
            </a:r>
            <a:r>
              <a:rPr lang="en-US" sz="1800" i="1" dirty="0"/>
              <a:t>,</a:t>
            </a:r>
            <a:r>
              <a:rPr lang="en-US" sz="1800" dirty="0"/>
              <a:t> and </a:t>
            </a:r>
            <a:r>
              <a:rPr lang="en-US" sz="1800" i="1" dirty="0"/>
              <a:t>Bacillus</a:t>
            </a:r>
            <a:r>
              <a:rPr lang="en-US" sz="1800" dirty="0"/>
              <a:t>.</a:t>
            </a:r>
            <a:endParaRPr lang="en-US" sz="1800" b="1" dirty="0"/>
          </a:p>
        </p:txBody>
      </p:sp>
      <p:sp>
        <p:nvSpPr>
          <p:cNvPr id="21" name="TextBox 20">
            <a:extLst>
              <a:ext uri="{FF2B5EF4-FFF2-40B4-BE49-F238E27FC236}">
                <a16:creationId xmlns:a16="http://schemas.microsoft.com/office/drawing/2014/main" id="{2885FBF6-27B1-1E4E-8530-688383D6B069}"/>
              </a:ext>
            </a:extLst>
          </p:cNvPr>
          <p:cNvSpPr txBox="1"/>
          <p:nvPr/>
        </p:nvSpPr>
        <p:spPr>
          <a:xfrm>
            <a:off x="27754778" y="7050881"/>
            <a:ext cx="4538807" cy="3693319"/>
          </a:xfrm>
          <a:prstGeom prst="rect">
            <a:avLst/>
          </a:prstGeom>
          <a:noFill/>
        </p:spPr>
        <p:txBody>
          <a:bodyPr wrap="square" rtlCol="0">
            <a:spAutoFit/>
          </a:bodyPr>
          <a:lstStyle/>
          <a:p>
            <a:pPr algn="just"/>
            <a:r>
              <a:rPr lang="en-US" sz="1800" b="1" dirty="0"/>
              <a:t>Table 1 Distribution of </a:t>
            </a:r>
            <a:r>
              <a:rPr lang="en-US" sz="1800" b="1" i="1" dirty="0" err="1"/>
              <a:t>acdS</a:t>
            </a:r>
            <a:r>
              <a:rPr lang="en-US" sz="1800" b="1" dirty="0"/>
              <a:t> in isolates of distinct genera; this microbial protein modulates plant hormones to enhance stress tolerance.</a:t>
            </a:r>
            <a:r>
              <a:rPr lang="en-US" sz="1800" dirty="0"/>
              <a:t> Bacterial production of 1-Aminocyclopropane-1-Carboxylic Acid (ACC)  Deaminase can help plants tolerate the hormone ethylene by breaking down its precursor, ACC. Here we show that </a:t>
            </a:r>
            <a:r>
              <a:rPr lang="en-US" sz="1800" i="1" dirty="0" err="1"/>
              <a:t>Burkholderia</a:t>
            </a:r>
            <a:r>
              <a:rPr lang="en-US" sz="1800" dirty="0"/>
              <a:t> strains frequently possess the </a:t>
            </a:r>
            <a:r>
              <a:rPr lang="en-US" sz="1800" i="1" dirty="0" err="1"/>
              <a:t>acdS</a:t>
            </a:r>
            <a:r>
              <a:rPr lang="en-US" sz="1800" dirty="0"/>
              <a:t> gene encoding ACC Deaminase. PCR was performed with degenerate primers for </a:t>
            </a:r>
            <a:r>
              <a:rPr lang="en-US" sz="1800" i="1" dirty="0" err="1"/>
              <a:t>acdS</a:t>
            </a:r>
            <a:r>
              <a:rPr lang="en-US" sz="1800" dirty="0"/>
              <a:t> [4] and amplification was verified with gel electrophoresis.</a:t>
            </a:r>
          </a:p>
        </p:txBody>
      </p:sp>
      <p:sp>
        <p:nvSpPr>
          <p:cNvPr id="22" name="TextBox 21">
            <a:extLst>
              <a:ext uri="{FF2B5EF4-FFF2-40B4-BE49-F238E27FC236}">
                <a16:creationId xmlns:a16="http://schemas.microsoft.com/office/drawing/2014/main" id="{6CD7D6BF-285A-AD45-8DF1-7AB2F473F0FE}"/>
              </a:ext>
            </a:extLst>
          </p:cNvPr>
          <p:cNvSpPr txBox="1"/>
          <p:nvPr/>
        </p:nvSpPr>
        <p:spPr>
          <a:xfrm>
            <a:off x="20702608" y="11741289"/>
            <a:ext cx="3001871" cy="5324535"/>
          </a:xfrm>
          <a:prstGeom prst="rect">
            <a:avLst/>
          </a:prstGeom>
          <a:noFill/>
        </p:spPr>
        <p:txBody>
          <a:bodyPr wrap="square" rtlCol="0">
            <a:spAutoFit/>
          </a:bodyPr>
          <a:lstStyle/>
          <a:p>
            <a:pPr algn="just"/>
            <a:r>
              <a:rPr lang="en-US" sz="2000" b="1" dirty="0"/>
              <a:t>Figure 4 Plant biomass of soybean plants</a:t>
            </a:r>
            <a:r>
              <a:rPr lang="en-US" sz="2000" dirty="0"/>
              <a:t>. Soybean plants were inoculated, grown to V1, placed under drought, then sampled. The first two groups of uninoculated plants display reduced biomass due to drought stress in the second group. All inoculated plants were grown only under drought stress (grown to V1 stage and then water was withheld). </a:t>
            </a:r>
            <a:r>
              <a:rPr lang="en-US" sz="2000" dirty="0" err="1"/>
              <a:t>Inocula</a:t>
            </a:r>
            <a:r>
              <a:rPr lang="en-US" sz="2000" dirty="0"/>
              <a:t> contained single of multiple strains based off of assay results. </a:t>
            </a:r>
          </a:p>
        </p:txBody>
      </p:sp>
      <p:sp>
        <p:nvSpPr>
          <p:cNvPr id="25" name="TextBox 24">
            <a:extLst>
              <a:ext uri="{FF2B5EF4-FFF2-40B4-BE49-F238E27FC236}">
                <a16:creationId xmlns:a16="http://schemas.microsoft.com/office/drawing/2014/main" id="{8D889A48-4B76-1840-9200-26C6FD4F73BF}"/>
              </a:ext>
            </a:extLst>
          </p:cNvPr>
          <p:cNvSpPr txBox="1"/>
          <p:nvPr/>
        </p:nvSpPr>
        <p:spPr>
          <a:xfrm>
            <a:off x="22356001" y="382326"/>
            <a:ext cx="2408999" cy="1675074"/>
          </a:xfrm>
          <a:prstGeom prst="rect">
            <a:avLst/>
          </a:prstGeom>
          <a:noFill/>
        </p:spPr>
        <p:txBody>
          <a:bodyPr wrap="square" rtlCol="0">
            <a:spAutoFit/>
          </a:bodyPr>
          <a:lstStyle/>
          <a:p>
            <a:r>
              <a:rPr lang="en-US" dirty="0">
                <a:solidFill>
                  <a:schemeClr val="bg1"/>
                </a:solidFill>
              </a:rPr>
              <a:t>This project/material is based upon work supported by the Iowa Space Grant Consortium under NASA Award No. NNX16AL88H</a:t>
            </a:r>
          </a:p>
        </p:txBody>
      </p:sp>
      <p:pic>
        <p:nvPicPr>
          <p:cNvPr id="27" name="Picture 26" descr="A close up of a sign&#10;&#10;Description automatically generated">
            <a:extLst>
              <a:ext uri="{FF2B5EF4-FFF2-40B4-BE49-F238E27FC236}">
                <a16:creationId xmlns:a16="http://schemas.microsoft.com/office/drawing/2014/main" id="{8B865C21-1BC4-D245-98D9-F2BDFD0B526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155" b="96845" l="0" r="99631">
                        <a14:foregroundMark x1="12915" y1="49211" x2="0" y2="49211"/>
                        <a14:foregroundMark x1="7011" y1="61514" x2="5535" y2="35331"/>
                        <a14:foregroundMark x1="6273" y1="32808" x2="8856" y2="30284"/>
                        <a14:foregroundMark x1="7749" y1="27760" x2="13284" y2="24290"/>
                        <a14:foregroundMark x1="7011" y1="28391" x2="38376" y2="11356"/>
                        <a14:foregroundMark x1="58303" y1="11041" x2="73432" y2="15457"/>
                        <a14:foregroundMark x1="73432" y1="15457" x2="77122" y2="16088"/>
                        <a14:foregroundMark x1="77122" y1="16088" x2="81181" y2="17981"/>
                        <a14:foregroundMark x1="81181" y1="17981" x2="85978" y2="25552"/>
                        <a14:foregroundMark x1="81550" y1="25237" x2="57565" y2="11041"/>
                        <a14:foregroundMark x1="95203" y1="36593" x2="94465" y2="53943"/>
                        <a14:foregroundMark x1="94465" y1="53943" x2="92251" y2="60883"/>
                        <a14:foregroundMark x1="92251" y1="60883" x2="92989" y2="63722"/>
                        <a14:foregroundMark x1="47601" y1="95268" x2="67159" y2="85489"/>
                        <a14:foregroundMark x1="67159" y1="85489" x2="89668" y2="72871"/>
                        <a14:foregroundMark x1="89668" y1="72871" x2="92251" y2="69401"/>
                        <a14:foregroundMark x1="92251" y1="69401" x2="93727" y2="56151"/>
                        <a14:foregroundMark x1="93727" y1="56151" x2="90037" y2="42271"/>
                        <a14:foregroundMark x1="90037" y1="42271" x2="90037" y2="38486"/>
                        <a14:foregroundMark x1="90037" y1="38486" x2="91882" y2="34700"/>
                        <a14:foregroundMark x1="91882" y1="34700" x2="94465" y2="32177"/>
                        <a14:foregroundMark x1="94465" y1="32177" x2="97048" y2="35016"/>
                        <a14:foregroundMark x1="97048" y1="35016" x2="99631" y2="66246"/>
                        <a14:foregroundMark x1="99631" y1="66246" x2="90775" y2="70032"/>
                        <a14:foregroundMark x1="98155" y1="45741" x2="99262" y2="28707"/>
                        <a14:foregroundMark x1="99262" y1="28707" x2="96310" y2="26183"/>
                        <a14:foregroundMark x1="96310" y1="26183" x2="91882" y2="25552"/>
                        <a14:foregroundMark x1="91882" y1="25552" x2="82657" y2="19874"/>
                        <a14:foregroundMark x1="82657" y1="19874" x2="78598" y2="19243"/>
                        <a14:foregroundMark x1="78598" y1="19243" x2="74908" y2="19874"/>
                        <a14:foregroundMark x1="74908" y1="19874" x2="76753" y2="23028"/>
                        <a14:foregroundMark x1="76753" y1="23028" x2="78598" y2="22082"/>
                        <a14:foregroundMark x1="21402" y1="24290" x2="29520" y2="24606"/>
                        <a14:foregroundMark x1="29520" y1="24606" x2="33579" y2="26183"/>
                        <a14:foregroundMark x1="33579" y1="26183" x2="35055" y2="16404"/>
                        <a14:foregroundMark x1="35055" y1="16404" x2="37638" y2="12934"/>
                        <a14:foregroundMark x1="37638" y1="12934" x2="44280" y2="10726"/>
                        <a14:foregroundMark x1="44280" y1="10726" x2="49815" y2="11041"/>
                        <a14:foregroundMark x1="49815" y1="11041" x2="51661" y2="13565"/>
                        <a14:foregroundMark x1="51661" y1="13565" x2="52768" y2="17981"/>
                        <a14:foregroundMark x1="52768" y1="17981" x2="49077" y2="14511"/>
                        <a14:foregroundMark x1="49077" y1="14511" x2="49446" y2="10095"/>
                        <a14:foregroundMark x1="49446" y1="10095" x2="53137" y2="9148"/>
                        <a14:foregroundMark x1="53137" y1="9148" x2="57934" y2="11672"/>
                        <a14:foregroundMark x1="57934" y1="11672" x2="60517" y2="16088"/>
                        <a14:foregroundMark x1="60517" y1="16088" x2="56827" y2="20189"/>
                        <a14:foregroundMark x1="56827" y1="20189" x2="56827" y2="16088"/>
                        <a14:foregroundMark x1="56827" y1="16088" x2="61624" y2="13565"/>
                        <a14:foregroundMark x1="61624" y1="13565" x2="66790" y2="14826"/>
                        <a14:foregroundMark x1="66790" y1="14826" x2="68635" y2="21136"/>
                        <a14:foregroundMark x1="68635" y1="21136" x2="67159" y2="27760"/>
                        <a14:foregroundMark x1="67159" y1="27760" x2="62731" y2="32492"/>
                        <a14:foregroundMark x1="62731" y1="32492" x2="59779" y2="28707"/>
                        <a14:foregroundMark x1="59779" y1="28707" x2="64207" y2="24921"/>
                        <a14:foregroundMark x1="64207" y1="24921" x2="59779" y2="36909"/>
                        <a14:foregroundMark x1="59779" y1="36909" x2="28413" y2="49842"/>
                        <a14:foregroundMark x1="28413" y1="49842" x2="19926" y2="49211"/>
                        <a14:foregroundMark x1="19926" y1="49211" x2="14022" y2="42271"/>
                        <a14:foregroundMark x1="14022" y1="42271" x2="2583" y2="39748"/>
                        <a14:foregroundMark x1="2583" y1="39748" x2="4797" y2="35647"/>
                        <a14:foregroundMark x1="4797" y1="35647" x2="10701" y2="34385"/>
                        <a14:foregroundMark x1="10701" y1="34385" x2="14391" y2="35647"/>
                        <a14:foregroundMark x1="14391" y1="35647" x2="18081" y2="40379"/>
                        <a14:foregroundMark x1="18081" y1="40379" x2="20295" y2="47003"/>
                        <a14:foregroundMark x1="20295" y1="47003" x2="18819" y2="57729"/>
                        <a14:foregroundMark x1="18819" y1="57729" x2="16236" y2="60568"/>
                        <a14:foregroundMark x1="16236" y1="60568" x2="7011" y2="64353"/>
                        <a14:foregroundMark x1="7011" y1="64353" x2="2214" y2="62776"/>
                        <a14:foregroundMark x1="2214" y1="62776" x2="1107" y2="59621"/>
                        <a14:foregroundMark x1="1107" y1="59621" x2="3321" y2="57098"/>
                        <a14:foregroundMark x1="3321" y1="57098" x2="8118" y2="60883"/>
                        <a14:foregroundMark x1="8118" y1="60883" x2="3690" y2="65300"/>
                        <a14:foregroundMark x1="3690" y1="65300" x2="0" y2="65931"/>
                        <a14:foregroundMark x1="0" y1="65931" x2="1476" y2="58675"/>
                        <a14:foregroundMark x1="1476" y1="58675" x2="8856" y2="54259"/>
                        <a14:foregroundMark x1="8856" y1="54259" x2="11439" y2="57098"/>
                        <a14:foregroundMark x1="11439" y1="57098" x2="6642" y2="58991"/>
                        <a14:foregroundMark x1="6642" y1="58991" x2="3321" y2="58044"/>
                        <a14:foregroundMark x1="3321" y1="58044" x2="2214" y2="53628"/>
                        <a14:foregroundMark x1="2214" y1="53628" x2="8118" y2="56151"/>
                        <a14:foregroundMark x1="8118" y1="56151" x2="11439" y2="62145"/>
                        <a14:foregroundMark x1="11439" y1="62145" x2="14760" y2="76656"/>
                        <a14:foregroundMark x1="14760" y1="76656" x2="39483" y2="86120"/>
                        <a14:foregroundMark x1="39483" y1="86120" x2="49446" y2="93375"/>
                        <a14:foregroundMark x1="49446" y1="93375" x2="53506" y2="91483"/>
                        <a14:foregroundMark x1="53506" y1="91483" x2="72325" y2="77918"/>
                        <a14:foregroundMark x1="72325" y1="77918" x2="80074" y2="75079"/>
                        <a14:foregroundMark x1="80074" y1="75079" x2="80074" y2="75079"/>
                        <a14:foregroundMark x1="40959" y1="6940" x2="43173" y2="4732"/>
                        <a14:foregroundMark x1="43173" y1="4732" x2="46125" y2="2839"/>
                        <a14:foregroundMark x1="46125" y1="2839" x2="50185" y2="2208"/>
                        <a14:foregroundMark x1="50185" y1="2208" x2="57196" y2="5678"/>
                        <a14:foregroundMark x1="57196" y1="5678" x2="60886" y2="8833"/>
                        <a14:foregroundMark x1="48708" y1="2524" x2="52030" y2="3785"/>
                        <a14:foregroundMark x1="52030" y1="3785" x2="52768" y2="4732"/>
                        <a14:foregroundMark x1="45387" y1="94322" x2="47970" y2="96530"/>
                        <a14:foregroundMark x1="47970" y1="96530" x2="52030" y2="96530"/>
                        <a14:foregroundMark x1="52030" y1="96530" x2="55720" y2="94637"/>
                        <a14:foregroundMark x1="55720" y1="94637" x2="58303" y2="91798"/>
                        <a14:foregroundMark x1="58303" y1="91798" x2="58672" y2="91798"/>
                        <a14:foregroundMark x1="48708" y1="97161" x2="53875" y2="96845"/>
                        <a14:foregroundMark x1="53875" y1="96845" x2="54982" y2="96215"/>
                        <a14:backgroundMark x1="13284" y1="6940" x2="30627" y2="2839"/>
                        <a14:backgroundMark x1="75277" y1="4101" x2="88930" y2="7886"/>
                        <a14:backgroundMark x1="83026" y1="92744" x2="91144" y2="86435"/>
                      </a14:backgroundRemoval>
                    </a14:imgEffect>
                  </a14:imgLayer>
                </a14:imgProps>
              </a:ext>
              <a:ext uri="{28A0092B-C50C-407E-A947-70E740481C1C}">
                <a14:useLocalDpi xmlns:a14="http://schemas.microsoft.com/office/drawing/2010/main" val="0"/>
              </a:ext>
            </a:extLst>
          </a:blip>
          <a:stretch>
            <a:fillRect/>
          </a:stretch>
        </p:blipFill>
        <p:spPr>
          <a:xfrm>
            <a:off x="24875004" y="76200"/>
            <a:ext cx="1947396" cy="2277951"/>
          </a:xfrm>
          <a:prstGeom prst="rect">
            <a:avLst/>
          </a:prstGeom>
        </p:spPr>
      </p:pic>
      <p:pic>
        <p:nvPicPr>
          <p:cNvPr id="29" name="Picture 28" descr="A close up of a logo&#10;&#10;Description automatically generated">
            <a:extLst>
              <a:ext uri="{FF2B5EF4-FFF2-40B4-BE49-F238E27FC236}">
                <a16:creationId xmlns:a16="http://schemas.microsoft.com/office/drawing/2014/main" id="{161632E2-DC49-CA46-8D8D-CE8FF31F2B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27092" y="76200"/>
            <a:ext cx="2567108" cy="2257285"/>
          </a:xfrm>
          <a:prstGeom prst="rect">
            <a:avLst/>
          </a:prstGeom>
        </p:spPr>
      </p:pic>
      <p:pic>
        <p:nvPicPr>
          <p:cNvPr id="31" name="Picture 30" descr="A picture containing text, can&#10;&#10;Description automatically generated">
            <a:extLst>
              <a:ext uri="{FF2B5EF4-FFF2-40B4-BE49-F238E27FC236}">
                <a16:creationId xmlns:a16="http://schemas.microsoft.com/office/drawing/2014/main" id="{9CA02F70-9758-D346-9CDD-1A8A314F2E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70400" y="-262741"/>
            <a:ext cx="2853541" cy="2853541"/>
          </a:xfrm>
          <a:prstGeom prst="rect">
            <a:avLst/>
          </a:prstGeom>
        </p:spPr>
      </p:pic>
      <p:pic>
        <p:nvPicPr>
          <p:cNvPr id="14" name="Picture 13">
            <a:extLst>
              <a:ext uri="{FF2B5EF4-FFF2-40B4-BE49-F238E27FC236}">
                <a16:creationId xmlns:a16="http://schemas.microsoft.com/office/drawing/2014/main" id="{A3F3FB2F-2241-E54B-AE47-5E1D350E3896}"/>
              </a:ext>
            </a:extLst>
          </p:cNvPr>
          <p:cNvPicPr>
            <a:picLocks noChangeAspect="1"/>
          </p:cNvPicPr>
          <p:nvPr/>
        </p:nvPicPr>
        <p:blipFill rotWithShape="1">
          <a:blip r:embed="rId7">
            <a:extLst>
              <a:ext uri="{28A0092B-C50C-407E-A947-70E740481C1C}">
                <a14:useLocalDpi xmlns:a14="http://schemas.microsoft.com/office/drawing/2010/main" val="0"/>
              </a:ext>
            </a:extLst>
          </a:blip>
          <a:srcRect l="9005" t="4028" r="13270" b="41406"/>
          <a:stretch/>
        </p:blipFill>
        <p:spPr>
          <a:xfrm>
            <a:off x="21328281" y="4364245"/>
            <a:ext cx="4884865" cy="4438079"/>
          </a:xfrm>
          <a:prstGeom prst="rect">
            <a:avLst/>
          </a:prstGeom>
        </p:spPr>
      </p:pic>
      <p:sp>
        <p:nvSpPr>
          <p:cNvPr id="3" name="TextBox 2"/>
          <p:cNvSpPr txBox="1"/>
          <p:nvPr/>
        </p:nvSpPr>
        <p:spPr>
          <a:xfrm>
            <a:off x="23559028" y="2590800"/>
            <a:ext cx="9587972" cy="707886"/>
          </a:xfrm>
          <a:prstGeom prst="rect">
            <a:avLst/>
          </a:prstGeom>
          <a:noFill/>
        </p:spPr>
        <p:txBody>
          <a:bodyPr wrap="square" rtlCol="0">
            <a:spAutoFit/>
          </a:bodyPr>
          <a:lstStyle/>
          <a:p>
            <a:pPr algn="l"/>
            <a:r>
              <a:rPr lang="en-US" sz="4000" dirty="0">
                <a:latin typeface="+mn-lt"/>
                <a:cs typeface="Times New Roman" panose="02020603050405020304" pitchFamily="18" charset="0"/>
              </a:rPr>
              <a:t>Researcher: Ben </a:t>
            </a:r>
            <a:r>
              <a:rPr lang="en-US" sz="4000" dirty="0" err="1">
                <a:latin typeface="+mn-lt"/>
                <a:cs typeface="Times New Roman" panose="02020603050405020304" pitchFamily="18" charset="0"/>
              </a:rPr>
              <a:t>Dankle</a:t>
            </a:r>
            <a:r>
              <a:rPr lang="en-US" sz="4000" dirty="0">
                <a:latin typeface="+mn-lt"/>
                <a:cs typeface="Times New Roman" panose="02020603050405020304" pitchFamily="18" charset="0"/>
              </a:rPr>
              <a:t>    PI: Gwyn Beattie</a:t>
            </a:r>
          </a:p>
        </p:txBody>
      </p:sp>
      <p:sp>
        <p:nvSpPr>
          <p:cNvPr id="7" name="TextBox 6">
            <a:extLst>
              <a:ext uri="{FF2B5EF4-FFF2-40B4-BE49-F238E27FC236}">
                <a16:creationId xmlns:a16="http://schemas.microsoft.com/office/drawing/2014/main" id="{27BF3085-826E-7846-8C4F-FA0FD07FEEEB}"/>
              </a:ext>
            </a:extLst>
          </p:cNvPr>
          <p:cNvSpPr txBox="1"/>
          <p:nvPr/>
        </p:nvSpPr>
        <p:spPr>
          <a:xfrm>
            <a:off x="582264" y="2514600"/>
            <a:ext cx="21916564" cy="923330"/>
          </a:xfrm>
          <a:prstGeom prst="rect">
            <a:avLst/>
          </a:prstGeom>
          <a:noFill/>
        </p:spPr>
        <p:txBody>
          <a:bodyPr wrap="square" rtlCol="0">
            <a:spAutoFit/>
          </a:bodyPr>
          <a:lstStyle/>
          <a:p>
            <a:pPr algn="l"/>
            <a:r>
              <a:rPr lang="en-US" sz="5400" b="1" dirty="0"/>
              <a:t>Bacteria influence the growth of soybean plants under drought stress  </a:t>
            </a:r>
            <a:endParaRPr lang="en-US" sz="6000" b="1" dirty="0"/>
          </a:p>
        </p:txBody>
      </p:sp>
      <p:sp>
        <p:nvSpPr>
          <p:cNvPr id="32" name="TextBox 31">
            <a:extLst>
              <a:ext uri="{FF2B5EF4-FFF2-40B4-BE49-F238E27FC236}">
                <a16:creationId xmlns:a16="http://schemas.microsoft.com/office/drawing/2014/main" id="{9D395EC7-2E15-5440-A9BB-30346AC77DD3}"/>
              </a:ext>
            </a:extLst>
          </p:cNvPr>
          <p:cNvSpPr txBox="1"/>
          <p:nvPr/>
        </p:nvSpPr>
        <p:spPr>
          <a:xfrm>
            <a:off x="10773378" y="3655025"/>
            <a:ext cx="9020354" cy="584775"/>
          </a:xfrm>
          <a:prstGeom prst="rect">
            <a:avLst/>
          </a:prstGeom>
          <a:solidFill>
            <a:srgbClr val="B31536"/>
          </a:solidFill>
        </p:spPr>
        <p:txBody>
          <a:bodyPr wrap="square" rtlCol="0">
            <a:spAutoFit/>
          </a:bodyPr>
          <a:lstStyle/>
          <a:p>
            <a:pPr algn="ctr"/>
            <a:r>
              <a:rPr lang="en-US" sz="3200" dirty="0">
                <a:solidFill>
                  <a:schemeClr val="bg1"/>
                </a:solidFill>
              </a:rPr>
              <a:t>Siderophore Assay</a:t>
            </a:r>
          </a:p>
        </p:txBody>
      </p:sp>
      <p:sp>
        <p:nvSpPr>
          <p:cNvPr id="35" name="TextBox 34">
            <a:extLst>
              <a:ext uri="{FF2B5EF4-FFF2-40B4-BE49-F238E27FC236}">
                <a16:creationId xmlns:a16="http://schemas.microsoft.com/office/drawing/2014/main" id="{6E7F1114-0D0C-9C4C-998F-169C557776C1}"/>
              </a:ext>
            </a:extLst>
          </p:cNvPr>
          <p:cNvSpPr txBox="1"/>
          <p:nvPr/>
        </p:nvSpPr>
        <p:spPr>
          <a:xfrm>
            <a:off x="20496143" y="3649235"/>
            <a:ext cx="6549142" cy="584775"/>
          </a:xfrm>
          <a:prstGeom prst="rect">
            <a:avLst/>
          </a:prstGeom>
          <a:solidFill>
            <a:srgbClr val="B31536"/>
          </a:solidFill>
        </p:spPr>
        <p:txBody>
          <a:bodyPr wrap="square" rtlCol="0">
            <a:spAutoFit/>
          </a:bodyPr>
          <a:lstStyle/>
          <a:p>
            <a:pPr algn="ctr"/>
            <a:r>
              <a:rPr lang="en-US" sz="3200" dirty="0">
                <a:solidFill>
                  <a:schemeClr val="bg1"/>
                </a:solidFill>
              </a:rPr>
              <a:t>Catalase Assay</a:t>
            </a:r>
          </a:p>
        </p:txBody>
      </p:sp>
      <p:sp>
        <p:nvSpPr>
          <p:cNvPr id="36" name="TextBox 35">
            <a:extLst>
              <a:ext uri="{FF2B5EF4-FFF2-40B4-BE49-F238E27FC236}">
                <a16:creationId xmlns:a16="http://schemas.microsoft.com/office/drawing/2014/main" id="{5F90CB61-1D84-324F-AF98-5977B41657C1}"/>
              </a:ext>
            </a:extLst>
          </p:cNvPr>
          <p:cNvSpPr txBox="1"/>
          <p:nvPr/>
        </p:nvSpPr>
        <p:spPr>
          <a:xfrm>
            <a:off x="27485571" y="3649235"/>
            <a:ext cx="5107444" cy="584775"/>
          </a:xfrm>
          <a:prstGeom prst="rect">
            <a:avLst/>
          </a:prstGeom>
          <a:solidFill>
            <a:srgbClr val="B31536"/>
          </a:solidFill>
        </p:spPr>
        <p:txBody>
          <a:bodyPr wrap="square" rtlCol="0">
            <a:spAutoFit/>
          </a:bodyPr>
          <a:lstStyle/>
          <a:p>
            <a:pPr algn="ctr"/>
            <a:r>
              <a:rPr lang="en-US" sz="3200" i="1" dirty="0" err="1">
                <a:solidFill>
                  <a:schemeClr val="bg1"/>
                </a:solidFill>
              </a:rPr>
              <a:t>AcdS</a:t>
            </a:r>
            <a:r>
              <a:rPr lang="en-US" sz="3200" i="1" dirty="0">
                <a:solidFill>
                  <a:schemeClr val="bg1"/>
                </a:solidFill>
              </a:rPr>
              <a:t> </a:t>
            </a:r>
            <a:r>
              <a:rPr lang="en-US" sz="3200" dirty="0">
                <a:solidFill>
                  <a:schemeClr val="bg1"/>
                </a:solidFill>
              </a:rPr>
              <a:t>Assay</a:t>
            </a:r>
          </a:p>
        </p:txBody>
      </p:sp>
      <p:sp>
        <p:nvSpPr>
          <p:cNvPr id="37" name="TextBox 36">
            <a:extLst>
              <a:ext uri="{FF2B5EF4-FFF2-40B4-BE49-F238E27FC236}">
                <a16:creationId xmlns:a16="http://schemas.microsoft.com/office/drawing/2014/main" id="{21A6BFF8-EA6E-EA48-8D85-7D7E49925B07}"/>
              </a:ext>
            </a:extLst>
          </p:cNvPr>
          <p:cNvSpPr txBox="1"/>
          <p:nvPr/>
        </p:nvSpPr>
        <p:spPr>
          <a:xfrm>
            <a:off x="10773377" y="11150025"/>
            <a:ext cx="9860783" cy="584775"/>
          </a:xfrm>
          <a:prstGeom prst="rect">
            <a:avLst/>
          </a:prstGeom>
          <a:solidFill>
            <a:srgbClr val="B31536"/>
          </a:solidFill>
        </p:spPr>
        <p:txBody>
          <a:bodyPr wrap="square" rtlCol="0">
            <a:spAutoFit/>
          </a:bodyPr>
          <a:lstStyle/>
          <a:p>
            <a:pPr algn="ctr"/>
            <a:r>
              <a:rPr lang="en-US" sz="3200" dirty="0">
                <a:solidFill>
                  <a:schemeClr val="bg1"/>
                </a:solidFill>
              </a:rPr>
              <a:t>Abundance of isolates in collection from root tissues</a:t>
            </a:r>
          </a:p>
        </p:txBody>
      </p:sp>
      <p:sp>
        <p:nvSpPr>
          <p:cNvPr id="38" name="TextBox 37">
            <a:extLst>
              <a:ext uri="{FF2B5EF4-FFF2-40B4-BE49-F238E27FC236}">
                <a16:creationId xmlns:a16="http://schemas.microsoft.com/office/drawing/2014/main" id="{901F50A6-F3B0-F544-8C54-91C05F63A127}"/>
              </a:ext>
            </a:extLst>
          </p:cNvPr>
          <p:cNvSpPr txBox="1"/>
          <p:nvPr/>
        </p:nvSpPr>
        <p:spPr>
          <a:xfrm>
            <a:off x="20899563" y="11150025"/>
            <a:ext cx="11734904" cy="584775"/>
          </a:xfrm>
          <a:prstGeom prst="rect">
            <a:avLst/>
          </a:prstGeom>
          <a:solidFill>
            <a:srgbClr val="B31536"/>
          </a:solidFill>
        </p:spPr>
        <p:txBody>
          <a:bodyPr wrap="square" rtlCol="0">
            <a:spAutoFit/>
          </a:bodyPr>
          <a:lstStyle/>
          <a:p>
            <a:pPr algn="ctr"/>
            <a:r>
              <a:rPr lang="en-US" sz="3200" dirty="0">
                <a:solidFill>
                  <a:schemeClr val="bg1"/>
                </a:solidFill>
              </a:rPr>
              <a:t>Inoculum effects on plant biomass</a:t>
            </a:r>
          </a:p>
        </p:txBody>
      </p:sp>
      <p:sp>
        <p:nvSpPr>
          <p:cNvPr id="33" name="Text Box 14">
            <a:extLst>
              <a:ext uri="{FF2B5EF4-FFF2-40B4-BE49-F238E27FC236}">
                <a16:creationId xmlns:a16="http://schemas.microsoft.com/office/drawing/2014/main" id="{6043B85B-5BAC-44C9-B92A-3A7CD0CA8E1D}"/>
              </a:ext>
            </a:extLst>
          </p:cNvPr>
          <p:cNvSpPr txBox="1">
            <a:spLocks noChangeArrowheads="1"/>
          </p:cNvSpPr>
          <p:nvPr/>
        </p:nvSpPr>
        <p:spPr bwMode="auto">
          <a:xfrm>
            <a:off x="13661714" y="21024463"/>
            <a:ext cx="6859450" cy="738664"/>
          </a:xfrm>
          <a:prstGeom prst="rect">
            <a:avLst/>
          </a:prstGeom>
          <a:noFill/>
          <a:ln w="9525">
            <a:noFill/>
            <a:miter lim="800000"/>
            <a:headEnd/>
            <a:tailEnd/>
          </a:ln>
          <a:effectLst/>
        </p:spPr>
        <p:txBody>
          <a:bodyPr wrap="square">
            <a:spAutoFit/>
          </a:bodyPr>
          <a:lstStyle/>
          <a:p>
            <a:pPr algn="l"/>
            <a:r>
              <a:rPr lang="en-US" sz="1400" dirty="0">
                <a:solidFill>
                  <a:schemeClr val="bg1"/>
                </a:solidFill>
                <a:latin typeface="+mn-lt"/>
              </a:rPr>
              <a:t>[3] Ali, L., Khalid, M., Asghar, H. N., &amp; </a:t>
            </a:r>
            <a:r>
              <a:rPr lang="en-US" sz="1400" dirty="0" err="1">
                <a:solidFill>
                  <a:schemeClr val="bg1"/>
                </a:solidFill>
                <a:latin typeface="+mn-lt"/>
              </a:rPr>
              <a:t>Asgher</a:t>
            </a:r>
            <a:r>
              <a:rPr lang="en-US" sz="1400" dirty="0">
                <a:solidFill>
                  <a:schemeClr val="bg1"/>
                </a:solidFill>
                <a:latin typeface="+mn-lt"/>
              </a:rPr>
              <a:t>, M. (2017). Scrutinizing of rhizobacterial isolates for improving drought resilience in maize (</a:t>
            </a:r>
            <a:r>
              <a:rPr lang="en-US" sz="1400" dirty="0" err="1">
                <a:solidFill>
                  <a:schemeClr val="bg1"/>
                </a:solidFill>
                <a:latin typeface="+mn-lt"/>
              </a:rPr>
              <a:t>Zea</a:t>
            </a:r>
            <a:r>
              <a:rPr lang="en-US" sz="1400" dirty="0">
                <a:solidFill>
                  <a:schemeClr val="bg1"/>
                </a:solidFill>
                <a:latin typeface="+mn-lt"/>
              </a:rPr>
              <a:t> mays). </a:t>
            </a:r>
            <a:r>
              <a:rPr lang="en-US" sz="1400" i="1" dirty="0">
                <a:solidFill>
                  <a:schemeClr val="bg1"/>
                </a:solidFill>
                <a:latin typeface="+mn-lt"/>
              </a:rPr>
              <a:t>International Journal of Agriculture and Biology</a:t>
            </a:r>
            <a:r>
              <a:rPr lang="en-US" sz="1400" dirty="0">
                <a:solidFill>
                  <a:schemeClr val="bg1"/>
                </a:solidFill>
                <a:latin typeface="+mn-lt"/>
              </a:rPr>
              <a:t>, </a:t>
            </a:r>
            <a:r>
              <a:rPr lang="en-US" sz="1400" i="1" dirty="0">
                <a:solidFill>
                  <a:schemeClr val="bg1"/>
                </a:solidFill>
                <a:latin typeface="+mn-lt"/>
              </a:rPr>
              <a:t>19</a:t>
            </a:r>
            <a:r>
              <a:rPr lang="en-US" sz="1400" dirty="0">
                <a:solidFill>
                  <a:schemeClr val="bg1"/>
                </a:solidFill>
                <a:latin typeface="+mn-lt"/>
              </a:rPr>
              <a:t>(5), 1054–1064. https://doi.org/10.17957/IJAB/15.0387</a:t>
            </a:r>
          </a:p>
        </p:txBody>
      </p:sp>
      <p:sp>
        <p:nvSpPr>
          <p:cNvPr id="34" name="Text Box 14">
            <a:extLst>
              <a:ext uri="{FF2B5EF4-FFF2-40B4-BE49-F238E27FC236}">
                <a16:creationId xmlns:a16="http://schemas.microsoft.com/office/drawing/2014/main" id="{AE2E63FA-4912-46B1-962D-144934BE7CA2}"/>
              </a:ext>
            </a:extLst>
          </p:cNvPr>
          <p:cNvSpPr txBox="1">
            <a:spLocks noChangeArrowheads="1"/>
          </p:cNvSpPr>
          <p:nvPr/>
        </p:nvSpPr>
        <p:spPr bwMode="auto">
          <a:xfrm>
            <a:off x="20832073" y="21104388"/>
            <a:ext cx="8175871" cy="578813"/>
          </a:xfrm>
          <a:prstGeom prst="rect">
            <a:avLst/>
          </a:prstGeom>
          <a:noFill/>
          <a:ln w="9525">
            <a:noFill/>
            <a:miter lim="800000"/>
            <a:headEnd/>
            <a:tailEnd/>
          </a:ln>
          <a:effectLst/>
        </p:spPr>
        <p:txBody>
          <a:bodyPr wrap="square">
            <a:spAutoFit/>
          </a:bodyPr>
          <a:lstStyle/>
          <a:p>
            <a:pPr algn="l">
              <a:lnSpc>
                <a:spcPct val="75000"/>
              </a:lnSpc>
              <a:spcBef>
                <a:spcPct val="50000"/>
              </a:spcBef>
            </a:pPr>
            <a:r>
              <a:rPr lang="en-US" sz="1400" dirty="0">
                <a:solidFill>
                  <a:schemeClr val="bg1"/>
                </a:solidFill>
                <a:latin typeface="+mn-lt"/>
              </a:rPr>
              <a:t>[4] Li, Z., Chang, S., Ye, S., Chen, M., Lin, L., Li, Y., Li, S., &amp; An, Q. (2015). Differentiation of 1-aminocyclopropane-1-carboxylate (ACC) deaminase from its homologs is the key for identifying bacteria containing ACC deaminase. </a:t>
            </a:r>
            <a:r>
              <a:rPr lang="en-US" sz="1400" i="1" dirty="0">
                <a:solidFill>
                  <a:schemeClr val="bg1"/>
                </a:solidFill>
                <a:latin typeface="+mn-lt"/>
              </a:rPr>
              <a:t>FEMS Microbiology Ecology</a:t>
            </a:r>
            <a:r>
              <a:rPr lang="en-US" sz="1400" dirty="0">
                <a:solidFill>
                  <a:schemeClr val="bg1"/>
                </a:solidFill>
                <a:latin typeface="+mn-lt"/>
              </a:rPr>
              <a:t>, </a:t>
            </a:r>
            <a:r>
              <a:rPr lang="en-US" sz="1400" i="1" dirty="0">
                <a:solidFill>
                  <a:schemeClr val="bg1"/>
                </a:solidFill>
                <a:latin typeface="+mn-lt"/>
              </a:rPr>
              <a:t>91</a:t>
            </a:r>
            <a:r>
              <a:rPr lang="en-US" sz="1400" dirty="0">
                <a:solidFill>
                  <a:schemeClr val="bg1"/>
                </a:solidFill>
                <a:latin typeface="+mn-lt"/>
              </a:rPr>
              <a:t>(10), 1–11. https://doi.org/10.1093/femsec/fiv112</a:t>
            </a:r>
          </a:p>
        </p:txBody>
      </p:sp>
      <p:sp>
        <p:nvSpPr>
          <p:cNvPr id="39" name="Text Box 14">
            <a:extLst>
              <a:ext uri="{FF2B5EF4-FFF2-40B4-BE49-F238E27FC236}">
                <a16:creationId xmlns:a16="http://schemas.microsoft.com/office/drawing/2014/main" id="{88AE0958-855B-478E-B2DB-12C09C7A1CDB}"/>
              </a:ext>
            </a:extLst>
          </p:cNvPr>
          <p:cNvSpPr txBox="1">
            <a:spLocks noChangeArrowheads="1"/>
          </p:cNvSpPr>
          <p:nvPr/>
        </p:nvSpPr>
        <p:spPr bwMode="auto">
          <a:xfrm>
            <a:off x="282330" y="21361169"/>
            <a:ext cx="1752600" cy="278923"/>
          </a:xfrm>
          <a:prstGeom prst="rect">
            <a:avLst/>
          </a:prstGeom>
          <a:noFill/>
          <a:ln w="9525">
            <a:noFill/>
            <a:miter lim="800000"/>
            <a:headEnd/>
            <a:tailEnd/>
          </a:ln>
          <a:effectLst/>
        </p:spPr>
        <p:txBody>
          <a:bodyPr wrap="square">
            <a:spAutoFit/>
          </a:bodyPr>
          <a:lstStyle/>
          <a:p>
            <a:pPr algn="l">
              <a:lnSpc>
                <a:spcPct val="75000"/>
              </a:lnSpc>
              <a:spcBef>
                <a:spcPct val="50000"/>
              </a:spcBef>
            </a:pPr>
            <a:r>
              <a:rPr lang="en-US" sz="1600" dirty="0">
                <a:solidFill>
                  <a:schemeClr val="bg1"/>
                </a:solidFill>
                <a:latin typeface="+mn-lt"/>
              </a:rPr>
              <a:t>References</a:t>
            </a:r>
          </a:p>
        </p:txBody>
      </p:sp>
      <p:pic>
        <p:nvPicPr>
          <p:cNvPr id="13" name="Picture 12">
            <a:extLst>
              <a:ext uri="{FF2B5EF4-FFF2-40B4-BE49-F238E27FC236}">
                <a16:creationId xmlns:a16="http://schemas.microsoft.com/office/drawing/2014/main" id="{5F63BBF4-4DDC-AB42-91A0-CD767E2899A8}"/>
              </a:ext>
            </a:extLst>
          </p:cNvPr>
          <p:cNvPicPr>
            <a:picLocks noChangeAspect="1"/>
          </p:cNvPicPr>
          <p:nvPr/>
        </p:nvPicPr>
        <p:blipFill rotWithShape="1">
          <a:blip r:embed="rId8">
            <a:extLst>
              <a:ext uri="{28A0092B-C50C-407E-A947-70E740481C1C}">
                <a14:useLocalDpi xmlns:a14="http://schemas.microsoft.com/office/drawing/2010/main" val="0"/>
              </a:ext>
            </a:extLst>
          </a:blip>
          <a:srcRect l="7107" t="7969" r="16243" b="61083"/>
          <a:stretch/>
        </p:blipFill>
        <p:spPr>
          <a:xfrm>
            <a:off x="27769889" y="4440757"/>
            <a:ext cx="4538808" cy="2371553"/>
          </a:xfrm>
          <a:prstGeom prst="rect">
            <a:avLst/>
          </a:prstGeom>
        </p:spPr>
      </p:pic>
      <p:pic>
        <p:nvPicPr>
          <p:cNvPr id="15" name="Picture 14">
            <a:extLst>
              <a:ext uri="{FF2B5EF4-FFF2-40B4-BE49-F238E27FC236}">
                <a16:creationId xmlns:a16="http://schemas.microsoft.com/office/drawing/2014/main" id="{DAE51AF3-D02A-DE42-A20E-638400891B31}"/>
              </a:ext>
            </a:extLst>
          </p:cNvPr>
          <p:cNvPicPr>
            <a:picLocks noChangeAspect="1"/>
          </p:cNvPicPr>
          <p:nvPr/>
        </p:nvPicPr>
        <p:blipFill rotWithShape="1">
          <a:blip r:embed="rId9">
            <a:extLst>
              <a:ext uri="{28A0092B-C50C-407E-A947-70E740481C1C}">
                <a14:useLocalDpi xmlns:a14="http://schemas.microsoft.com/office/drawing/2010/main" val="0"/>
              </a:ext>
            </a:extLst>
          </a:blip>
          <a:srcRect l="923" t="29028" r="4940" b="29492"/>
          <a:stretch/>
        </p:blipFill>
        <p:spPr>
          <a:xfrm>
            <a:off x="11353800" y="4267200"/>
            <a:ext cx="8323684" cy="4746417"/>
          </a:xfrm>
          <a:prstGeom prst="rect">
            <a:avLst/>
          </a:prstGeom>
        </p:spPr>
      </p:pic>
      <p:sp>
        <p:nvSpPr>
          <p:cNvPr id="40" name="Text Box 14">
            <a:extLst>
              <a:ext uri="{FF2B5EF4-FFF2-40B4-BE49-F238E27FC236}">
                <a16:creationId xmlns:a16="http://schemas.microsoft.com/office/drawing/2014/main" id="{DD906D85-2506-4231-A285-A13BE3C35DB2}"/>
              </a:ext>
            </a:extLst>
          </p:cNvPr>
          <p:cNvSpPr txBox="1">
            <a:spLocks noChangeArrowheads="1"/>
          </p:cNvSpPr>
          <p:nvPr/>
        </p:nvSpPr>
        <p:spPr bwMode="auto">
          <a:xfrm>
            <a:off x="6887182" y="21045933"/>
            <a:ext cx="6463623" cy="738664"/>
          </a:xfrm>
          <a:prstGeom prst="rect">
            <a:avLst/>
          </a:prstGeom>
          <a:noFill/>
          <a:ln w="9525">
            <a:noFill/>
            <a:miter lim="800000"/>
            <a:headEnd/>
            <a:tailEnd/>
          </a:ln>
          <a:effectLst/>
        </p:spPr>
        <p:txBody>
          <a:bodyPr wrap="square">
            <a:spAutoFit/>
          </a:bodyPr>
          <a:lstStyle/>
          <a:p>
            <a:pPr algn="l"/>
            <a:r>
              <a:rPr lang="en-US" sz="1400" dirty="0">
                <a:solidFill>
                  <a:schemeClr val="bg1"/>
                </a:solidFill>
              </a:rPr>
              <a:t>[2] Iwase, T., Tajima, A., Sugimoto, S., Okuda, K. I., </a:t>
            </a:r>
            <a:r>
              <a:rPr lang="en-US" sz="1400" dirty="0" err="1">
                <a:solidFill>
                  <a:schemeClr val="bg1"/>
                </a:solidFill>
              </a:rPr>
              <a:t>Hironaka</a:t>
            </a:r>
            <a:r>
              <a:rPr lang="en-US" sz="1400" dirty="0">
                <a:solidFill>
                  <a:schemeClr val="bg1"/>
                </a:solidFill>
              </a:rPr>
              <a:t>, I., </a:t>
            </a:r>
            <a:r>
              <a:rPr lang="en-US" sz="1400" dirty="0" err="1">
                <a:solidFill>
                  <a:schemeClr val="bg1"/>
                </a:solidFill>
              </a:rPr>
              <a:t>Kamata</a:t>
            </a:r>
            <a:r>
              <a:rPr lang="en-US" sz="1400" dirty="0">
                <a:solidFill>
                  <a:schemeClr val="bg1"/>
                </a:solidFill>
              </a:rPr>
              <a:t>, Y., Takada, K., &amp; </a:t>
            </a:r>
            <a:r>
              <a:rPr lang="en-US" sz="1400" dirty="0" err="1">
                <a:solidFill>
                  <a:schemeClr val="bg1"/>
                </a:solidFill>
              </a:rPr>
              <a:t>Mizunoe</a:t>
            </a:r>
            <a:r>
              <a:rPr lang="en-US" sz="1400" dirty="0">
                <a:solidFill>
                  <a:schemeClr val="bg1"/>
                </a:solidFill>
              </a:rPr>
              <a:t>, Y. (2013). A simple assay for measuring catalase activity: A visual approach. </a:t>
            </a:r>
            <a:r>
              <a:rPr lang="en-US" sz="1400" i="1" dirty="0">
                <a:solidFill>
                  <a:schemeClr val="bg1"/>
                </a:solidFill>
              </a:rPr>
              <a:t>Scientific Reports</a:t>
            </a:r>
            <a:r>
              <a:rPr lang="en-US" sz="1400" dirty="0">
                <a:solidFill>
                  <a:schemeClr val="bg1"/>
                </a:solidFill>
              </a:rPr>
              <a:t>, </a:t>
            </a:r>
            <a:r>
              <a:rPr lang="en-US" sz="1400" i="1" dirty="0">
                <a:solidFill>
                  <a:schemeClr val="bg1"/>
                </a:solidFill>
              </a:rPr>
              <a:t>3</a:t>
            </a:r>
            <a:r>
              <a:rPr lang="en-US" sz="1400" dirty="0">
                <a:solidFill>
                  <a:schemeClr val="bg1"/>
                </a:solidFill>
              </a:rPr>
              <a:t>, 3–6. https://doi.org/10.1038/srep03081</a:t>
            </a:r>
          </a:p>
        </p:txBody>
      </p:sp>
      <p:sp>
        <p:nvSpPr>
          <p:cNvPr id="42" name="TextBox 41">
            <a:extLst>
              <a:ext uri="{FF2B5EF4-FFF2-40B4-BE49-F238E27FC236}">
                <a16:creationId xmlns:a16="http://schemas.microsoft.com/office/drawing/2014/main" id="{C976B89E-341B-4A7A-94B8-242F709D0967}"/>
              </a:ext>
            </a:extLst>
          </p:cNvPr>
          <p:cNvSpPr txBox="1"/>
          <p:nvPr/>
        </p:nvSpPr>
        <p:spPr>
          <a:xfrm>
            <a:off x="283933" y="10262175"/>
            <a:ext cx="10186726" cy="10520829"/>
          </a:xfrm>
          <a:prstGeom prst="rect">
            <a:avLst/>
          </a:prstGeom>
          <a:noFill/>
          <a:ln>
            <a:solidFill>
              <a:schemeClr val="tx1"/>
            </a:solidFill>
          </a:ln>
        </p:spPr>
        <p:txBody>
          <a:bodyPr wrap="square" rtlCol="0">
            <a:spAutoFit/>
          </a:bodyPr>
          <a:lstStyle/>
          <a:p>
            <a:pPr marL="342900" indent="-342900" algn="l">
              <a:spcBef>
                <a:spcPts val="1400"/>
              </a:spcBef>
              <a:buFont typeface="Wingdings" pitchFamily="2" charset="2"/>
              <a:buChar char="Ø"/>
            </a:pPr>
            <a:r>
              <a:rPr lang="en-US" sz="2800" b="1" dirty="0"/>
              <a:t>Isolation and taxonomic classification: </a:t>
            </a:r>
          </a:p>
          <a:p>
            <a:pPr marL="783732" lvl="1" indent="-457200" algn="l">
              <a:spcBef>
                <a:spcPts val="1400"/>
              </a:spcBef>
              <a:buFont typeface="Arial" panose="020B0604020202020204" pitchFamily="34" charset="0"/>
              <a:buChar char="•"/>
            </a:pPr>
            <a:r>
              <a:rPr lang="en-US" sz="2800" dirty="0"/>
              <a:t>Bacteria were isolated from soybean rhizosphere and root tissue to capture a large diversity of organisms based on colony morphology. From a pool of 297 isolates, 120 were chosen for sequencing and further testing.</a:t>
            </a:r>
          </a:p>
          <a:p>
            <a:pPr marL="783732" lvl="1" indent="-457200" algn="l">
              <a:spcBef>
                <a:spcPts val="1400"/>
              </a:spcBef>
              <a:buFont typeface="Arial" panose="020B0604020202020204" pitchFamily="34" charset="0"/>
              <a:buChar char="•"/>
            </a:pPr>
            <a:r>
              <a:rPr lang="en-US" sz="2800" dirty="0"/>
              <a:t>Genomic DNA was extracted and a region of the 16S ribosomal RNA gene was sequenced. Isolates were aligned and classified using the SILVA ribosomal RNA Database.</a:t>
            </a:r>
          </a:p>
          <a:p>
            <a:pPr marL="342900" indent="-342900" algn="l">
              <a:spcBef>
                <a:spcPts val="1400"/>
              </a:spcBef>
              <a:buFont typeface="Wingdings" pitchFamily="2" charset="2"/>
              <a:buChar char="Ø"/>
            </a:pPr>
            <a:r>
              <a:rPr lang="en-US" sz="2800" b="1" dirty="0"/>
              <a:t>Evaluation of functions linked to improved plant fitness:</a:t>
            </a:r>
          </a:p>
          <a:p>
            <a:pPr marL="783732" lvl="1" indent="-457200" algn="l">
              <a:spcBef>
                <a:spcPts val="600"/>
              </a:spcBef>
              <a:buFont typeface="+mj-lt"/>
              <a:buAutoNum type="arabicPeriod"/>
            </a:pPr>
            <a:r>
              <a:rPr lang="en-US" sz="2800" i="1" dirty="0" err="1"/>
              <a:t>acdS</a:t>
            </a:r>
            <a:r>
              <a:rPr lang="en-US" sz="2800" i="1" dirty="0"/>
              <a:t> </a:t>
            </a:r>
            <a:r>
              <a:rPr lang="en-US" sz="2800" dirty="0"/>
              <a:t>Assay: activity linked to the reduction of ethylene inhibition of plant growth during stress</a:t>
            </a:r>
          </a:p>
          <a:p>
            <a:pPr marL="783732" lvl="1" indent="-457200" algn="l">
              <a:spcBef>
                <a:spcPts val="600"/>
              </a:spcBef>
              <a:buFont typeface="+mj-lt"/>
              <a:buAutoNum type="arabicPeriod"/>
            </a:pPr>
            <a:r>
              <a:rPr lang="en-US" sz="2800" dirty="0"/>
              <a:t>Siderophore assay: high production levels linked to increased iron acquisition</a:t>
            </a:r>
          </a:p>
          <a:p>
            <a:pPr marL="783732" lvl="1" indent="-457200" algn="l">
              <a:spcBef>
                <a:spcPts val="600"/>
              </a:spcBef>
              <a:buFont typeface="+mj-lt"/>
              <a:buAutoNum type="arabicPeriod"/>
            </a:pPr>
            <a:r>
              <a:rPr lang="en-US" sz="2800" dirty="0"/>
              <a:t>Extracellular Catalase Assay: activity linked to reduction in oxidative stress</a:t>
            </a:r>
          </a:p>
          <a:p>
            <a:pPr marL="342900" indent="-342900" algn="l">
              <a:spcBef>
                <a:spcPts val="1400"/>
              </a:spcBef>
              <a:buFont typeface="Wingdings" pitchFamily="2" charset="2"/>
              <a:buChar char="Ø"/>
            </a:pPr>
            <a:r>
              <a:rPr lang="en-US" sz="2800" b="1" dirty="0"/>
              <a:t>Plant growth experiment:</a:t>
            </a:r>
            <a:r>
              <a:rPr lang="en-US" sz="2800" dirty="0"/>
              <a:t> Nine bacterial strains were selected based on assays for use in a plant growth experiment to determine effects on drought tolerance. Young soybean plants were inoculated with selected strains or consortia of strains, grown to the formation of the first trifoliate leaf (V1), and then placed under drought until wilting. Plants were harvested for above ground biomass and below ground root biomass to assess the effects on plant growth.</a:t>
            </a:r>
          </a:p>
        </p:txBody>
      </p:sp>
      <p:sp>
        <p:nvSpPr>
          <p:cNvPr id="5" name="TextBox 4">
            <a:extLst>
              <a:ext uri="{FF2B5EF4-FFF2-40B4-BE49-F238E27FC236}">
                <a16:creationId xmlns:a16="http://schemas.microsoft.com/office/drawing/2014/main" id="{84A00CC9-81C0-47FD-B113-9B7AB1347A4B}"/>
              </a:ext>
            </a:extLst>
          </p:cNvPr>
          <p:cNvSpPr txBox="1"/>
          <p:nvPr/>
        </p:nvSpPr>
        <p:spPr>
          <a:xfrm>
            <a:off x="20788808" y="17556301"/>
            <a:ext cx="2604592" cy="3170099"/>
          </a:xfrm>
          <a:prstGeom prst="rect">
            <a:avLst/>
          </a:prstGeom>
          <a:noFill/>
        </p:spPr>
        <p:txBody>
          <a:bodyPr wrap="square" rtlCol="0">
            <a:spAutoFit/>
          </a:bodyPr>
          <a:lstStyle/>
          <a:p>
            <a:r>
              <a:rPr lang="en-US" sz="2000" u="sng" dirty="0"/>
              <a:t>Strains used as </a:t>
            </a:r>
            <a:r>
              <a:rPr lang="en-US" sz="2000" u="sng" dirty="0" err="1"/>
              <a:t>inocula</a:t>
            </a:r>
            <a:r>
              <a:rPr lang="en-US" sz="2000" dirty="0"/>
              <a:t>: </a:t>
            </a:r>
          </a:p>
          <a:p>
            <a:r>
              <a:rPr lang="en-US" sz="2000" i="1" dirty="0" err="1"/>
              <a:t>Dyella</a:t>
            </a:r>
            <a:r>
              <a:rPr lang="en-US" sz="2000" i="1" dirty="0"/>
              <a:t> </a:t>
            </a:r>
            <a:r>
              <a:rPr lang="en-US" sz="2000" dirty="0"/>
              <a:t>(2)</a:t>
            </a:r>
          </a:p>
          <a:p>
            <a:r>
              <a:rPr lang="en-US" sz="2000" dirty="0"/>
              <a:t> </a:t>
            </a:r>
            <a:r>
              <a:rPr lang="en-US" sz="2000" i="1" dirty="0" err="1"/>
              <a:t>Burkholderia</a:t>
            </a:r>
            <a:r>
              <a:rPr lang="en-US" sz="2000" i="1" dirty="0"/>
              <a:t> </a:t>
            </a:r>
            <a:r>
              <a:rPr lang="en-US" sz="2000" dirty="0"/>
              <a:t>(5)</a:t>
            </a:r>
          </a:p>
          <a:p>
            <a:r>
              <a:rPr lang="en-US" sz="2000" dirty="0"/>
              <a:t> </a:t>
            </a:r>
            <a:r>
              <a:rPr lang="en-US" sz="2000" i="1" dirty="0" err="1"/>
              <a:t>Bradyrhizobium</a:t>
            </a:r>
            <a:r>
              <a:rPr lang="en-US" sz="2000" i="1" dirty="0"/>
              <a:t> </a:t>
            </a:r>
            <a:r>
              <a:rPr lang="en-US" sz="2000" dirty="0"/>
              <a:t>(22)</a:t>
            </a:r>
          </a:p>
          <a:p>
            <a:r>
              <a:rPr lang="en-US" sz="2000" dirty="0"/>
              <a:t> </a:t>
            </a:r>
            <a:r>
              <a:rPr lang="en-US" sz="2000" i="1" dirty="0"/>
              <a:t> </a:t>
            </a:r>
            <a:r>
              <a:rPr lang="en-US" sz="2000" i="1" dirty="0" err="1"/>
              <a:t>Burkholderia</a:t>
            </a:r>
            <a:r>
              <a:rPr lang="en-US" sz="2000" i="1" dirty="0"/>
              <a:t> </a:t>
            </a:r>
            <a:r>
              <a:rPr lang="en-US" sz="2000" dirty="0"/>
              <a:t>(24)</a:t>
            </a:r>
          </a:p>
          <a:p>
            <a:r>
              <a:rPr lang="en-US" sz="2000" dirty="0"/>
              <a:t> </a:t>
            </a:r>
            <a:r>
              <a:rPr lang="en-US" sz="2000" i="1" dirty="0"/>
              <a:t>Streptomyces </a:t>
            </a:r>
            <a:r>
              <a:rPr lang="en-US" sz="2000" dirty="0"/>
              <a:t>(39)</a:t>
            </a:r>
          </a:p>
          <a:p>
            <a:r>
              <a:rPr lang="en-US" sz="2000" i="1" dirty="0"/>
              <a:t> </a:t>
            </a:r>
            <a:r>
              <a:rPr lang="en-US" sz="2000" i="1" dirty="0" err="1"/>
              <a:t>Ralstonia</a:t>
            </a:r>
            <a:r>
              <a:rPr lang="en-US" sz="2000" i="1" dirty="0"/>
              <a:t> </a:t>
            </a:r>
            <a:r>
              <a:rPr lang="en-US" sz="2000" dirty="0"/>
              <a:t>(81)</a:t>
            </a:r>
          </a:p>
          <a:p>
            <a:r>
              <a:rPr lang="en-US" sz="2000" dirty="0"/>
              <a:t> </a:t>
            </a:r>
            <a:r>
              <a:rPr lang="en-US" sz="2000" i="1" dirty="0"/>
              <a:t>Streptomyces </a:t>
            </a:r>
            <a:r>
              <a:rPr lang="en-US" sz="2000" dirty="0"/>
              <a:t>(95)</a:t>
            </a:r>
          </a:p>
          <a:p>
            <a:r>
              <a:rPr lang="en-US" sz="2000" dirty="0"/>
              <a:t> </a:t>
            </a:r>
            <a:r>
              <a:rPr lang="en-US" sz="2000" i="1" dirty="0"/>
              <a:t>Bacillus </a:t>
            </a:r>
            <a:r>
              <a:rPr lang="en-US" sz="2000" dirty="0"/>
              <a:t>(245)</a:t>
            </a:r>
          </a:p>
          <a:p>
            <a:r>
              <a:rPr lang="en-US" sz="2000" dirty="0"/>
              <a:t> </a:t>
            </a:r>
            <a:r>
              <a:rPr lang="en-US" sz="2000" i="1" dirty="0" err="1"/>
              <a:t>Ralstonia</a:t>
            </a:r>
            <a:r>
              <a:rPr lang="en-US" sz="2000" i="1" dirty="0"/>
              <a:t> </a:t>
            </a:r>
            <a:r>
              <a:rPr lang="en-US" sz="2000" dirty="0"/>
              <a:t>(280)</a:t>
            </a:r>
            <a:endParaRPr lang="en-US" sz="1800" dirty="0"/>
          </a:p>
        </p:txBody>
      </p:sp>
      <p:pic>
        <p:nvPicPr>
          <p:cNvPr id="18" name="Picture 17">
            <a:extLst>
              <a:ext uri="{FF2B5EF4-FFF2-40B4-BE49-F238E27FC236}">
                <a16:creationId xmlns:a16="http://schemas.microsoft.com/office/drawing/2014/main" id="{5ADBAA16-2159-8544-86C9-55CDA40AABA3}"/>
              </a:ext>
            </a:extLst>
          </p:cNvPr>
          <p:cNvPicPr>
            <a:picLocks noChangeAspect="1"/>
          </p:cNvPicPr>
          <p:nvPr/>
        </p:nvPicPr>
        <p:blipFill rotWithShape="1">
          <a:blip r:embed="rId10">
            <a:extLst>
              <a:ext uri="{28A0092B-C50C-407E-A947-70E740481C1C}">
                <a14:useLocalDpi xmlns:a14="http://schemas.microsoft.com/office/drawing/2010/main" val="0"/>
              </a:ext>
            </a:extLst>
          </a:blip>
          <a:srcRect l="16398" t="2943" r="19796" b="6851"/>
          <a:stretch/>
        </p:blipFill>
        <p:spPr>
          <a:xfrm>
            <a:off x="23673304" y="11835203"/>
            <a:ext cx="4749296" cy="8689119"/>
          </a:xfrm>
          <a:prstGeom prst="rect">
            <a:avLst/>
          </a:prstGeom>
        </p:spPr>
      </p:pic>
      <p:pic>
        <p:nvPicPr>
          <p:cNvPr id="26" name="Picture 25">
            <a:extLst>
              <a:ext uri="{FF2B5EF4-FFF2-40B4-BE49-F238E27FC236}">
                <a16:creationId xmlns:a16="http://schemas.microsoft.com/office/drawing/2014/main" id="{6E819FB2-5A7F-9E45-BDD7-9BA12F3BEF20}"/>
              </a:ext>
            </a:extLst>
          </p:cNvPr>
          <p:cNvPicPr>
            <a:picLocks noChangeAspect="1"/>
          </p:cNvPicPr>
          <p:nvPr/>
        </p:nvPicPr>
        <p:blipFill rotWithShape="1">
          <a:blip r:embed="rId11">
            <a:extLst>
              <a:ext uri="{28A0092B-C50C-407E-A947-70E740481C1C}">
                <a14:useLocalDpi xmlns:a14="http://schemas.microsoft.com/office/drawing/2010/main" val="0"/>
              </a:ext>
            </a:extLst>
          </a:blip>
          <a:srcRect l="12927" t="2354" r="23235" b="7059"/>
          <a:stretch/>
        </p:blipFill>
        <p:spPr>
          <a:xfrm>
            <a:off x="28346400" y="11835204"/>
            <a:ext cx="4610076" cy="8465834"/>
          </a:xfrm>
          <a:prstGeom prst="rect">
            <a:avLst/>
          </a:prstGeom>
        </p:spPr>
      </p:pic>
      <p:pic>
        <p:nvPicPr>
          <p:cNvPr id="41" name="Picture 40">
            <a:extLst>
              <a:ext uri="{FF2B5EF4-FFF2-40B4-BE49-F238E27FC236}">
                <a16:creationId xmlns:a16="http://schemas.microsoft.com/office/drawing/2014/main" id="{F72D5662-42F7-4BFA-96B9-32894B431276}"/>
              </a:ext>
            </a:extLst>
          </p:cNvPr>
          <p:cNvPicPr>
            <a:picLocks noChangeAspect="1"/>
          </p:cNvPicPr>
          <p:nvPr/>
        </p:nvPicPr>
        <p:blipFill rotWithShape="1">
          <a:blip r:embed="rId11">
            <a:extLst>
              <a:ext uri="{28A0092B-C50C-407E-A947-70E740481C1C}">
                <a14:useLocalDpi xmlns:a14="http://schemas.microsoft.com/office/drawing/2010/main" val="0"/>
              </a:ext>
            </a:extLst>
          </a:blip>
          <a:srcRect l="40873" t="94268" r="42838" b="2125"/>
          <a:stretch/>
        </p:blipFill>
        <p:spPr>
          <a:xfrm>
            <a:off x="30403800" y="19586139"/>
            <a:ext cx="1118111" cy="320450"/>
          </a:xfrm>
          <a:prstGeom prst="rect">
            <a:avLst/>
          </a:prstGeom>
        </p:spPr>
      </p:pic>
      <p:sp>
        <p:nvSpPr>
          <p:cNvPr id="6" name="TextBox 5">
            <a:extLst>
              <a:ext uri="{FF2B5EF4-FFF2-40B4-BE49-F238E27FC236}">
                <a16:creationId xmlns:a16="http://schemas.microsoft.com/office/drawing/2014/main" id="{5CD3144C-C0A9-4CA8-A18D-A709A0B763CE}"/>
              </a:ext>
            </a:extLst>
          </p:cNvPr>
          <p:cNvSpPr txBox="1"/>
          <p:nvPr/>
        </p:nvSpPr>
        <p:spPr>
          <a:xfrm>
            <a:off x="24239977" y="12378051"/>
            <a:ext cx="228600" cy="356123"/>
          </a:xfrm>
          <a:prstGeom prst="rect">
            <a:avLst/>
          </a:prstGeom>
          <a:noFill/>
        </p:spPr>
        <p:txBody>
          <a:bodyPr wrap="square" rtlCol="0">
            <a:spAutoFit/>
          </a:bodyPr>
          <a:lstStyle/>
          <a:p>
            <a:r>
              <a:rPr lang="en-US" dirty="0"/>
              <a:t>H</a:t>
            </a:r>
          </a:p>
        </p:txBody>
      </p:sp>
      <p:sp>
        <p:nvSpPr>
          <p:cNvPr id="43" name="TextBox 42">
            <a:extLst>
              <a:ext uri="{FF2B5EF4-FFF2-40B4-BE49-F238E27FC236}">
                <a16:creationId xmlns:a16="http://schemas.microsoft.com/office/drawing/2014/main" id="{5F2B061F-8E13-4F63-BA35-1112E176A2FF}"/>
              </a:ext>
            </a:extLst>
          </p:cNvPr>
          <p:cNvSpPr txBox="1"/>
          <p:nvPr/>
        </p:nvSpPr>
        <p:spPr>
          <a:xfrm>
            <a:off x="26099674" y="12952933"/>
            <a:ext cx="372623" cy="356123"/>
          </a:xfrm>
          <a:prstGeom prst="rect">
            <a:avLst/>
          </a:prstGeom>
          <a:noFill/>
        </p:spPr>
        <p:txBody>
          <a:bodyPr wrap="square" rtlCol="0">
            <a:spAutoFit/>
          </a:bodyPr>
          <a:lstStyle/>
          <a:p>
            <a:r>
              <a:rPr lang="en-US" dirty="0"/>
              <a:t>H</a:t>
            </a:r>
          </a:p>
        </p:txBody>
      </p:sp>
      <p:sp>
        <p:nvSpPr>
          <p:cNvPr id="44" name="TextBox 43">
            <a:extLst>
              <a:ext uri="{FF2B5EF4-FFF2-40B4-BE49-F238E27FC236}">
                <a16:creationId xmlns:a16="http://schemas.microsoft.com/office/drawing/2014/main" id="{B42E3502-02AA-4FA2-95AB-96CB4F4B2169}"/>
              </a:ext>
            </a:extLst>
          </p:cNvPr>
          <p:cNvSpPr txBox="1"/>
          <p:nvPr/>
        </p:nvSpPr>
        <p:spPr>
          <a:xfrm>
            <a:off x="27252545" y="12455244"/>
            <a:ext cx="372623" cy="356123"/>
          </a:xfrm>
          <a:prstGeom prst="rect">
            <a:avLst/>
          </a:prstGeom>
          <a:noFill/>
        </p:spPr>
        <p:txBody>
          <a:bodyPr wrap="square" rtlCol="0">
            <a:spAutoFit/>
          </a:bodyPr>
          <a:lstStyle/>
          <a:p>
            <a:r>
              <a:rPr lang="en-US" dirty="0"/>
              <a:t>H</a:t>
            </a:r>
          </a:p>
        </p:txBody>
      </p:sp>
      <p:sp>
        <p:nvSpPr>
          <p:cNvPr id="45" name="TextBox 44">
            <a:extLst>
              <a:ext uri="{FF2B5EF4-FFF2-40B4-BE49-F238E27FC236}">
                <a16:creationId xmlns:a16="http://schemas.microsoft.com/office/drawing/2014/main" id="{0BB293C3-CBBC-493B-9662-6E4B7186B90D}"/>
              </a:ext>
            </a:extLst>
          </p:cNvPr>
          <p:cNvSpPr txBox="1"/>
          <p:nvPr/>
        </p:nvSpPr>
        <p:spPr>
          <a:xfrm>
            <a:off x="27625169" y="12343273"/>
            <a:ext cx="372623" cy="356123"/>
          </a:xfrm>
          <a:prstGeom prst="rect">
            <a:avLst/>
          </a:prstGeom>
          <a:noFill/>
        </p:spPr>
        <p:txBody>
          <a:bodyPr wrap="square" rtlCol="0">
            <a:spAutoFit/>
          </a:bodyPr>
          <a:lstStyle/>
          <a:p>
            <a:r>
              <a:rPr lang="en-US" dirty="0"/>
              <a:t>H</a:t>
            </a:r>
          </a:p>
        </p:txBody>
      </p:sp>
      <p:sp>
        <p:nvSpPr>
          <p:cNvPr id="46" name="TextBox 45">
            <a:extLst>
              <a:ext uri="{FF2B5EF4-FFF2-40B4-BE49-F238E27FC236}">
                <a16:creationId xmlns:a16="http://schemas.microsoft.com/office/drawing/2014/main" id="{8802F2C1-554C-40B6-A23A-FCFAD64D3CFA}"/>
              </a:ext>
            </a:extLst>
          </p:cNvPr>
          <p:cNvSpPr txBox="1"/>
          <p:nvPr/>
        </p:nvSpPr>
        <p:spPr>
          <a:xfrm>
            <a:off x="26865560" y="12360088"/>
            <a:ext cx="372623" cy="356123"/>
          </a:xfrm>
          <a:prstGeom prst="rect">
            <a:avLst/>
          </a:prstGeom>
          <a:noFill/>
        </p:spPr>
        <p:txBody>
          <a:bodyPr wrap="square" rtlCol="0">
            <a:spAutoFit/>
          </a:bodyPr>
          <a:lstStyle/>
          <a:p>
            <a:r>
              <a:rPr lang="en-US" dirty="0"/>
              <a:t>H</a:t>
            </a:r>
          </a:p>
        </p:txBody>
      </p:sp>
      <p:sp>
        <p:nvSpPr>
          <p:cNvPr id="47" name="TextBox 46">
            <a:extLst>
              <a:ext uri="{FF2B5EF4-FFF2-40B4-BE49-F238E27FC236}">
                <a16:creationId xmlns:a16="http://schemas.microsoft.com/office/drawing/2014/main" id="{DAFD3B08-E891-41D5-B41A-03E975C8067E}"/>
              </a:ext>
            </a:extLst>
          </p:cNvPr>
          <p:cNvSpPr txBox="1"/>
          <p:nvPr/>
        </p:nvSpPr>
        <p:spPr>
          <a:xfrm>
            <a:off x="27663711" y="16433797"/>
            <a:ext cx="372623" cy="356123"/>
          </a:xfrm>
          <a:prstGeom prst="rect">
            <a:avLst/>
          </a:prstGeom>
          <a:noFill/>
        </p:spPr>
        <p:txBody>
          <a:bodyPr wrap="square" rtlCol="0">
            <a:spAutoFit/>
          </a:bodyPr>
          <a:lstStyle/>
          <a:p>
            <a:r>
              <a:rPr lang="en-US" dirty="0"/>
              <a:t>H</a:t>
            </a:r>
          </a:p>
        </p:txBody>
      </p:sp>
      <p:sp>
        <p:nvSpPr>
          <p:cNvPr id="48" name="TextBox 47">
            <a:extLst>
              <a:ext uri="{FF2B5EF4-FFF2-40B4-BE49-F238E27FC236}">
                <a16:creationId xmlns:a16="http://schemas.microsoft.com/office/drawing/2014/main" id="{242AE64E-7157-44B8-B812-0B0C98EBCA8C}"/>
              </a:ext>
            </a:extLst>
          </p:cNvPr>
          <p:cNvSpPr txBox="1"/>
          <p:nvPr/>
        </p:nvSpPr>
        <p:spPr>
          <a:xfrm>
            <a:off x="26911513" y="16966938"/>
            <a:ext cx="372623" cy="356123"/>
          </a:xfrm>
          <a:prstGeom prst="rect">
            <a:avLst/>
          </a:prstGeom>
          <a:noFill/>
        </p:spPr>
        <p:txBody>
          <a:bodyPr wrap="square" rtlCol="0">
            <a:spAutoFit/>
          </a:bodyPr>
          <a:lstStyle/>
          <a:p>
            <a:r>
              <a:rPr lang="en-US" dirty="0"/>
              <a:t>H</a:t>
            </a:r>
          </a:p>
        </p:txBody>
      </p:sp>
      <p:sp>
        <p:nvSpPr>
          <p:cNvPr id="49" name="TextBox 48">
            <a:extLst>
              <a:ext uri="{FF2B5EF4-FFF2-40B4-BE49-F238E27FC236}">
                <a16:creationId xmlns:a16="http://schemas.microsoft.com/office/drawing/2014/main" id="{6FE31F50-8C02-4DBE-BB77-75C667CAB0EC}"/>
              </a:ext>
            </a:extLst>
          </p:cNvPr>
          <p:cNvSpPr txBox="1"/>
          <p:nvPr/>
        </p:nvSpPr>
        <p:spPr>
          <a:xfrm>
            <a:off x="26131956" y="16966938"/>
            <a:ext cx="372623" cy="356123"/>
          </a:xfrm>
          <a:prstGeom prst="rect">
            <a:avLst/>
          </a:prstGeom>
          <a:noFill/>
        </p:spPr>
        <p:txBody>
          <a:bodyPr wrap="square" rtlCol="0">
            <a:spAutoFit/>
          </a:bodyPr>
          <a:lstStyle/>
          <a:p>
            <a:r>
              <a:rPr lang="en-US" dirty="0"/>
              <a:t>H</a:t>
            </a:r>
          </a:p>
        </p:txBody>
      </p:sp>
      <p:sp>
        <p:nvSpPr>
          <p:cNvPr id="50" name="TextBox 49">
            <a:extLst>
              <a:ext uri="{FF2B5EF4-FFF2-40B4-BE49-F238E27FC236}">
                <a16:creationId xmlns:a16="http://schemas.microsoft.com/office/drawing/2014/main" id="{C1888D53-8710-4C2C-ABA8-BAD7E6F0005A}"/>
              </a:ext>
            </a:extLst>
          </p:cNvPr>
          <p:cNvSpPr txBox="1"/>
          <p:nvPr/>
        </p:nvSpPr>
        <p:spPr>
          <a:xfrm>
            <a:off x="24282265" y="17297400"/>
            <a:ext cx="372623" cy="356123"/>
          </a:xfrm>
          <a:prstGeom prst="rect">
            <a:avLst/>
          </a:prstGeom>
          <a:noFill/>
        </p:spPr>
        <p:txBody>
          <a:bodyPr wrap="square" rtlCol="0">
            <a:spAutoFit/>
          </a:bodyPr>
          <a:lstStyle/>
          <a:p>
            <a:r>
              <a:rPr lang="en-US" dirty="0"/>
              <a:t>H</a:t>
            </a:r>
          </a:p>
        </p:txBody>
      </p:sp>
      <p:sp>
        <p:nvSpPr>
          <p:cNvPr id="51" name="TextBox 50">
            <a:extLst>
              <a:ext uri="{FF2B5EF4-FFF2-40B4-BE49-F238E27FC236}">
                <a16:creationId xmlns:a16="http://schemas.microsoft.com/office/drawing/2014/main" id="{F4075D7F-693B-450D-92A3-9E60E854082F}"/>
              </a:ext>
            </a:extLst>
          </p:cNvPr>
          <p:cNvSpPr txBox="1"/>
          <p:nvPr/>
        </p:nvSpPr>
        <p:spPr>
          <a:xfrm>
            <a:off x="31523453" y="16685129"/>
            <a:ext cx="372623" cy="356123"/>
          </a:xfrm>
          <a:prstGeom prst="rect">
            <a:avLst/>
          </a:prstGeom>
          <a:noFill/>
        </p:spPr>
        <p:txBody>
          <a:bodyPr wrap="square" rtlCol="0">
            <a:spAutoFit/>
          </a:bodyPr>
          <a:lstStyle/>
          <a:p>
            <a:r>
              <a:rPr lang="en-US" dirty="0"/>
              <a:t>H</a:t>
            </a:r>
          </a:p>
        </p:txBody>
      </p:sp>
      <p:sp>
        <p:nvSpPr>
          <p:cNvPr id="52" name="TextBox 51">
            <a:extLst>
              <a:ext uri="{FF2B5EF4-FFF2-40B4-BE49-F238E27FC236}">
                <a16:creationId xmlns:a16="http://schemas.microsoft.com/office/drawing/2014/main" id="{8EB25133-F7E4-42B6-A540-6C3BC5C42034}"/>
              </a:ext>
            </a:extLst>
          </p:cNvPr>
          <p:cNvSpPr txBox="1"/>
          <p:nvPr/>
        </p:nvSpPr>
        <p:spPr>
          <a:xfrm>
            <a:off x="28983439" y="17118173"/>
            <a:ext cx="372623" cy="356123"/>
          </a:xfrm>
          <a:prstGeom prst="rect">
            <a:avLst/>
          </a:prstGeom>
          <a:noFill/>
        </p:spPr>
        <p:txBody>
          <a:bodyPr wrap="square" rtlCol="0">
            <a:spAutoFit/>
          </a:bodyPr>
          <a:lstStyle/>
          <a:p>
            <a:r>
              <a:rPr lang="en-US" dirty="0"/>
              <a:t>H</a:t>
            </a:r>
          </a:p>
        </p:txBody>
      </p:sp>
      <p:sp>
        <p:nvSpPr>
          <p:cNvPr id="53" name="TextBox 52">
            <a:extLst>
              <a:ext uri="{FF2B5EF4-FFF2-40B4-BE49-F238E27FC236}">
                <a16:creationId xmlns:a16="http://schemas.microsoft.com/office/drawing/2014/main" id="{D2F80D0E-10A8-409A-880E-68B7DE6CFD90}"/>
              </a:ext>
            </a:extLst>
          </p:cNvPr>
          <p:cNvSpPr txBox="1"/>
          <p:nvPr/>
        </p:nvSpPr>
        <p:spPr>
          <a:xfrm>
            <a:off x="31521911" y="12675702"/>
            <a:ext cx="372623" cy="356123"/>
          </a:xfrm>
          <a:prstGeom prst="rect">
            <a:avLst/>
          </a:prstGeom>
          <a:noFill/>
        </p:spPr>
        <p:txBody>
          <a:bodyPr wrap="square" rtlCol="0">
            <a:spAutoFit/>
          </a:bodyPr>
          <a:lstStyle/>
          <a:p>
            <a:r>
              <a:rPr lang="en-US" dirty="0"/>
              <a:t>H</a:t>
            </a:r>
          </a:p>
        </p:txBody>
      </p:sp>
      <p:sp>
        <p:nvSpPr>
          <p:cNvPr id="54" name="TextBox 53">
            <a:extLst>
              <a:ext uri="{FF2B5EF4-FFF2-40B4-BE49-F238E27FC236}">
                <a16:creationId xmlns:a16="http://schemas.microsoft.com/office/drawing/2014/main" id="{700B9F57-0F0A-47F9-92E0-B0B5A8ED4FA6}"/>
              </a:ext>
            </a:extLst>
          </p:cNvPr>
          <p:cNvSpPr txBox="1"/>
          <p:nvPr/>
        </p:nvSpPr>
        <p:spPr>
          <a:xfrm>
            <a:off x="28966121" y="12268279"/>
            <a:ext cx="372623" cy="356123"/>
          </a:xfrm>
          <a:prstGeom prst="rect">
            <a:avLst/>
          </a:prstGeom>
          <a:noFill/>
        </p:spPr>
        <p:txBody>
          <a:bodyPr wrap="square" rtlCol="0">
            <a:spAutoFit/>
          </a:bodyPr>
          <a:lstStyle/>
          <a:p>
            <a:r>
              <a:rPr lang="en-US" dirty="0"/>
              <a:t>H</a:t>
            </a:r>
          </a:p>
        </p:txBody>
      </p:sp>
      <p:sp>
        <p:nvSpPr>
          <p:cNvPr id="55" name="TextBox 54">
            <a:extLst>
              <a:ext uri="{FF2B5EF4-FFF2-40B4-BE49-F238E27FC236}">
                <a16:creationId xmlns:a16="http://schemas.microsoft.com/office/drawing/2014/main" id="{86CBB215-9146-4361-A5CE-B5F9F979594C}"/>
              </a:ext>
            </a:extLst>
          </p:cNvPr>
          <p:cNvSpPr txBox="1"/>
          <p:nvPr/>
        </p:nvSpPr>
        <p:spPr>
          <a:xfrm>
            <a:off x="29338744" y="17488878"/>
            <a:ext cx="372623" cy="356123"/>
          </a:xfrm>
          <a:prstGeom prst="rect">
            <a:avLst/>
          </a:prstGeom>
          <a:noFill/>
        </p:spPr>
        <p:txBody>
          <a:bodyPr wrap="square" rtlCol="0">
            <a:spAutoFit/>
          </a:bodyPr>
          <a:lstStyle/>
          <a:p>
            <a:r>
              <a:rPr lang="en-US" dirty="0"/>
              <a:t>*</a:t>
            </a:r>
          </a:p>
        </p:txBody>
      </p:sp>
      <p:sp>
        <p:nvSpPr>
          <p:cNvPr id="56" name="TextBox 55">
            <a:extLst>
              <a:ext uri="{FF2B5EF4-FFF2-40B4-BE49-F238E27FC236}">
                <a16:creationId xmlns:a16="http://schemas.microsoft.com/office/drawing/2014/main" id="{6B3A5A7B-27B9-4D2D-9F7C-22228CB8E0B5}"/>
              </a:ext>
            </a:extLst>
          </p:cNvPr>
          <p:cNvSpPr txBox="1"/>
          <p:nvPr/>
        </p:nvSpPr>
        <p:spPr>
          <a:xfrm>
            <a:off x="30427051" y="13675780"/>
            <a:ext cx="372623" cy="356123"/>
          </a:xfrm>
          <a:prstGeom prst="rect">
            <a:avLst/>
          </a:prstGeom>
          <a:noFill/>
        </p:spPr>
        <p:txBody>
          <a:bodyPr wrap="square" rtlCol="0">
            <a:spAutoFit/>
          </a:bodyPr>
          <a:lstStyle/>
          <a:p>
            <a:r>
              <a:rPr lang="en-US" dirty="0"/>
              <a:t>L</a:t>
            </a:r>
          </a:p>
        </p:txBody>
      </p:sp>
      <p:sp>
        <p:nvSpPr>
          <p:cNvPr id="57" name="TextBox 56">
            <a:extLst>
              <a:ext uri="{FF2B5EF4-FFF2-40B4-BE49-F238E27FC236}">
                <a16:creationId xmlns:a16="http://schemas.microsoft.com/office/drawing/2014/main" id="{8EAD942B-5375-45A7-8C2F-0A49F1D0AB18}"/>
              </a:ext>
            </a:extLst>
          </p:cNvPr>
          <p:cNvSpPr txBox="1"/>
          <p:nvPr/>
        </p:nvSpPr>
        <p:spPr>
          <a:xfrm>
            <a:off x="30776543" y="13680396"/>
            <a:ext cx="372623" cy="356123"/>
          </a:xfrm>
          <a:prstGeom prst="rect">
            <a:avLst/>
          </a:prstGeom>
          <a:noFill/>
        </p:spPr>
        <p:txBody>
          <a:bodyPr wrap="square" rtlCol="0">
            <a:spAutoFit/>
          </a:bodyPr>
          <a:lstStyle/>
          <a:p>
            <a:r>
              <a:rPr lang="en-US" dirty="0"/>
              <a:t>L</a:t>
            </a:r>
          </a:p>
        </p:txBody>
      </p:sp>
      <p:sp>
        <p:nvSpPr>
          <p:cNvPr id="58" name="TextBox 57">
            <a:extLst>
              <a:ext uri="{FF2B5EF4-FFF2-40B4-BE49-F238E27FC236}">
                <a16:creationId xmlns:a16="http://schemas.microsoft.com/office/drawing/2014/main" id="{15F186E1-53E4-48D9-A5EF-A624DC257E16}"/>
              </a:ext>
            </a:extLst>
          </p:cNvPr>
          <p:cNvSpPr txBox="1"/>
          <p:nvPr/>
        </p:nvSpPr>
        <p:spPr>
          <a:xfrm>
            <a:off x="24627569" y="17765494"/>
            <a:ext cx="372623" cy="356123"/>
          </a:xfrm>
          <a:prstGeom prst="rect">
            <a:avLst/>
          </a:prstGeom>
          <a:noFill/>
        </p:spPr>
        <p:txBody>
          <a:bodyPr wrap="square" rtlCol="0">
            <a:spAutoFit/>
          </a:bodyPr>
          <a:lstStyle/>
          <a:p>
            <a:r>
              <a:rPr lang="en-US" dirty="0"/>
              <a:t>*</a:t>
            </a:r>
          </a:p>
        </p:txBody>
      </p:sp>
      <p:sp>
        <p:nvSpPr>
          <p:cNvPr id="59" name="TextBox 58">
            <a:extLst>
              <a:ext uri="{FF2B5EF4-FFF2-40B4-BE49-F238E27FC236}">
                <a16:creationId xmlns:a16="http://schemas.microsoft.com/office/drawing/2014/main" id="{675FA3AE-642F-4B2B-834A-5B206A039826}"/>
              </a:ext>
            </a:extLst>
          </p:cNvPr>
          <p:cNvSpPr txBox="1"/>
          <p:nvPr/>
        </p:nvSpPr>
        <p:spPr>
          <a:xfrm>
            <a:off x="24595287" y="13507889"/>
            <a:ext cx="372623" cy="356123"/>
          </a:xfrm>
          <a:prstGeom prst="rect">
            <a:avLst/>
          </a:prstGeom>
          <a:noFill/>
        </p:spPr>
        <p:txBody>
          <a:bodyPr wrap="square" rtlCol="0">
            <a:spAutoFit/>
          </a:bodyPr>
          <a:lstStyle/>
          <a:p>
            <a:r>
              <a:rPr lang="en-US" dirty="0"/>
              <a:t>*</a:t>
            </a:r>
          </a:p>
        </p:txBody>
      </p:sp>
      <p:sp>
        <p:nvSpPr>
          <p:cNvPr id="60" name="TextBox 59">
            <a:extLst>
              <a:ext uri="{FF2B5EF4-FFF2-40B4-BE49-F238E27FC236}">
                <a16:creationId xmlns:a16="http://schemas.microsoft.com/office/drawing/2014/main" id="{C6633272-92DA-46C4-A3AC-20F5C408E1F5}"/>
              </a:ext>
            </a:extLst>
          </p:cNvPr>
          <p:cNvSpPr txBox="1"/>
          <p:nvPr/>
        </p:nvSpPr>
        <p:spPr>
          <a:xfrm>
            <a:off x="29327388" y="13242347"/>
            <a:ext cx="372623" cy="356123"/>
          </a:xfrm>
          <a:prstGeom prst="rect">
            <a:avLst/>
          </a:prstGeom>
          <a:noFill/>
        </p:spPr>
        <p:txBody>
          <a:bodyPr wrap="square" rtlCol="0">
            <a:spAutoFit/>
          </a:bodyPr>
          <a:lstStyle/>
          <a:p>
            <a:r>
              <a:rPr lang="en-US" dirty="0"/>
              <a:t>*</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3007</TotalTime>
  <Words>1191</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Times</vt:lpstr>
      <vt:lpstr>Times New Roman</vt:lpstr>
      <vt:lpstr>Wingdings</vt:lpstr>
      <vt:lpstr>Blank Presentation</vt:lpstr>
      <vt:lpstr>PowerPoint Presentation</vt:lpstr>
    </vt:vector>
  </TitlesOfParts>
  <Company>ISU Printing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Louden</dc:creator>
  <cp:lastModifiedBy>Dankle, Benjamin B</cp:lastModifiedBy>
  <cp:revision>108</cp:revision>
  <cp:lastPrinted>2005-05-04T14:31:29Z</cp:lastPrinted>
  <dcterms:created xsi:type="dcterms:W3CDTF">2011-03-25T15:34:05Z</dcterms:created>
  <dcterms:modified xsi:type="dcterms:W3CDTF">2020-04-06T21:31:06Z</dcterms:modified>
</cp:coreProperties>
</file>